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0" r:id="rId2"/>
    <p:sldId id="691" r:id="rId3"/>
    <p:sldId id="280" r:id="rId4"/>
    <p:sldId id="273" r:id="rId5"/>
    <p:sldId id="686" r:id="rId6"/>
    <p:sldId id="285" r:id="rId7"/>
    <p:sldId id="286" r:id="rId8"/>
    <p:sldId id="687" r:id="rId9"/>
    <p:sldId id="694" r:id="rId10"/>
    <p:sldId id="695" r:id="rId11"/>
    <p:sldId id="262" r:id="rId12"/>
    <p:sldId id="689" r:id="rId13"/>
    <p:sldId id="690" r:id="rId14"/>
    <p:sldId id="287" r:id="rId15"/>
    <p:sldId id="288" r:id="rId16"/>
    <p:sldId id="289" r:id="rId17"/>
    <p:sldId id="270" r:id="rId18"/>
    <p:sldId id="69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F00"/>
    <a:srgbClr val="FF9900"/>
    <a:srgbClr val="FF9933"/>
    <a:srgbClr val="441D61"/>
    <a:srgbClr val="352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682" autoAdjust="0"/>
  </p:normalViewPr>
  <p:slideViewPr>
    <p:cSldViewPr snapToGrid="0">
      <p:cViewPr varScale="1">
        <p:scale>
          <a:sx n="77" d="100"/>
          <a:sy n="77" d="100"/>
        </p:scale>
        <p:origin x="864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Sheet1!$F$5:$M$6</cx:f>
        <cx:lvl ptCount="8">
          <cx:pt idx="0">Opportunistic Customers</cx:pt>
          <cx:pt idx="1">Bulk Purchasers</cx:pt>
          <cx:pt idx="2">Core Customers</cx:pt>
          <cx:pt idx="3">Marginal Customers</cx:pt>
          <cx:pt idx="4">Opportunistic Customers</cx:pt>
          <cx:pt idx="5">Bulk Purchasers</cx:pt>
          <cx:pt idx="6">Core Customers</cx:pt>
          <cx:pt idx="7">Marginal Customers</cx:pt>
        </cx:lvl>
        <cx:lvl ptCount="8">
          <cx:pt idx="0">Tide</cx:pt>
          <cx:pt idx="4">All</cx:pt>
        </cx:lvl>
      </cx:strDim>
      <cx:numDim type="size">
        <cx:f dir="row">Sheet1!$F$7:$M$7</cx:f>
        <cx:lvl ptCount="8" formatCode="General">
          <cx:pt idx="0">811</cx:pt>
          <cx:pt idx="1">298</cx:pt>
          <cx:pt idx="2">233</cx:pt>
          <cx:pt idx="3">780</cx:pt>
          <cx:pt idx="4">531</cx:pt>
          <cx:pt idx="5">94</cx:pt>
          <cx:pt idx="6">74</cx:pt>
          <cx:pt idx="7">912</cx:pt>
        </cx:lvl>
      </cx:numDim>
    </cx:data>
  </cx:chartData>
  <cx:chart>
    <cx:plotArea>
      <cx:plotAreaRegion>
        <cx:series layoutId="sunburst" uniqueId="{48EED337-561A-4D65-90EE-7312B71A78D9}">
          <cx:dataLabels pos="ctr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/>
                </a:pPr>
                <a:endParaRPr lang="en-US" sz="1200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1"/>
            <cx:separator>, </cx:separator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31DEC-CD2F-4F31-A156-FC50115FDAC2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1508E-FDD1-4CFF-A8C4-21EF649B0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8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984B6-5B44-4176-B99B-0BC4E305C9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0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1E044-3EA6-4167-A0FB-D05C215FD25D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FEDEX SERVICES</a:t>
            </a:r>
          </a:p>
        </p:txBody>
      </p:sp>
    </p:spTree>
    <p:extLst>
      <p:ext uri="{BB962C8B-B14F-4D97-AF65-F5344CB8AC3E}">
        <p14:creationId xmlns:p14="http://schemas.microsoft.com/office/powerpoint/2010/main" val="3171177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1E044-3EA6-4167-A0FB-D05C215FD25D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FEDEX SERVICES</a:t>
            </a:r>
          </a:p>
        </p:txBody>
      </p:sp>
    </p:spTree>
    <p:extLst>
      <p:ext uri="{BB962C8B-B14F-4D97-AF65-F5344CB8AC3E}">
        <p14:creationId xmlns:p14="http://schemas.microsoft.com/office/powerpoint/2010/main" val="2253401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1E044-3EA6-4167-A0FB-D05C215FD25D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FEDEX SERVICES</a:t>
            </a:r>
          </a:p>
        </p:txBody>
      </p:sp>
    </p:spTree>
    <p:extLst>
      <p:ext uri="{BB962C8B-B14F-4D97-AF65-F5344CB8AC3E}">
        <p14:creationId xmlns:p14="http://schemas.microsoft.com/office/powerpoint/2010/main" val="390989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1508E-FDD1-4CFF-A8C4-21EF649B04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47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1508E-FDD1-4CFF-A8C4-21EF649B04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43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1E044-3EA6-4167-A0FB-D05C215FD2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64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1E044-3EA6-4167-A0FB-D05C215FD25D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FEDEX SERVICES</a:t>
            </a:r>
          </a:p>
        </p:txBody>
      </p:sp>
    </p:spTree>
    <p:extLst>
      <p:ext uri="{BB962C8B-B14F-4D97-AF65-F5344CB8AC3E}">
        <p14:creationId xmlns:p14="http://schemas.microsoft.com/office/powerpoint/2010/main" val="3205230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1E044-3EA6-4167-A0FB-D05C215FD25D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FEDEX SERVICES</a:t>
            </a:r>
          </a:p>
        </p:txBody>
      </p:sp>
    </p:spTree>
    <p:extLst>
      <p:ext uri="{BB962C8B-B14F-4D97-AF65-F5344CB8AC3E}">
        <p14:creationId xmlns:p14="http://schemas.microsoft.com/office/powerpoint/2010/main" val="4290039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1E044-3EA6-4167-A0FB-D05C215FD25D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FEDEX SERVICES</a:t>
            </a:r>
          </a:p>
        </p:txBody>
      </p:sp>
    </p:spTree>
    <p:extLst>
      <p:ext uri="{BB962C8B-B14F-4D97-AF65-F5344CB8AC3E}">
        <p14:creationId xmlns:p14="http://schemas.microsoft.com/office/powerpoint/2010/main" val="164020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1E044-3EA6-4167-A0FB-D05C215FD25D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FEDEX SERVICES</a:t>
            </a:r>
          </a:p>
        </p:txBody>
      </p:sp>
    </p:spTree>
    <p:extLst>
      <p:ext uri="{BB962C8B-B14F-4D97-AF65-F5344CB8AC3E}">
        <p14:creationId xmlns:p14="http://schemas.microsoft.com/office/powerpoint/2010/main" val="3341432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1508E-FDD1-4CFF-A8C4-21EF649B04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34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1508E-FDD1-4CFF-A8C4-21EF649B04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1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ARORA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ARORA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ARORA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02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S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97404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EDITE SUBTITLE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933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S0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" y="1"/>
            <a:ext cx="12191999" cy="38862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14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0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S0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08001" y="1583447"/>
            <a:ext cx="5587999" cy="3339163"/>
          </a:xfrm>
          <a:custGeom>
            <a:avLst/>
            <a:gdLst>
              <a:gd name="connsiteX0" fmla="*/ 0 w 3796363"/>
              <a:gd name="connsiteY0" fmla="*/ 0 h 1771650"/>
              <a:gd name="connsiteX1" fmla="*/ 3796363 w 3796363"/>
              <a:gd name="connsiteY1" fmla="*/ 0 h 1771650"/>
              <a:gd name="connsiteX2" fmla="*/ 3796363 w 3796363"/>
              <a:gd name="connsiteY2" fmla="*/ 1771650 h 1771650"/>
              <a:gd name="connsiteX3" fmla="*/ 0 w 3796363"/>
              <a:gd name="connsiteY3" fmla="*/ 177165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6363" h="1771650">
                <a:moveTo>
                  <a:pt x="0" y="0"/>
                </a:moveTo>
                <a:lnTo>
                  <a:pt x="3796363" y="0"/>
                </a:lnTo>
                <a:lnTo>
                  <a:pt x="3796363" y="1771650"/>
                </a:lnTo>
                <a:lnTo>
                  <a:pt x="0" y="17716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lIns="0" tIns="0" rIns="0" bIns="182880" anchor="b">
            <a:noAutofit/>
          </a:bodyPr>
          <a:lstStyle>
            <a:lvl1pPr algn="ctr" rtl="0">
              <a:buNone/>
              <a:defRPr sz="18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Image Holder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97404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7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EDITE SUBTITLE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4273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S0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50155" y="0"/>
            <a:ext cx="4538663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53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S0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603182" y="0"/>
            <a:ext cx="4538663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1548000"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77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03201" y="5867400"/>
            <a:ext cx="2844800" cy="83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948" tIns="54475" rIns="108948" bIns="54475" rtlCol="0" anchor="ctr"/>
          <a:lstStyle/>
          <a:p>
            <a:pPr algn="ctr"/>
            <a:endParaRPr lang="en-US" sz="2807"/>
          </a:p>
        </p:txBody>
      </p:sp>
    </p:spTree>
    <p:extLst>
      <p:ext uri="{BB962C8B-B14F-4D97-AF65-F5344CB8AC3E}">
        <p14:creationId xmlns:p14="http://schemas.microsoft.com/office/powerpoint/2010/main" val="22457640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ARORA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72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ARORA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3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ARORA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20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ARORA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ARORA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6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ARORA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75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ARORA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3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RAJ ARORA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8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FedEx Service's College Connections Summer Internship Program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RAJ ARORA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F9D24-6F0B-4CB0-B0BF-BD2BC57F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6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" Target="slide2.xml"/><Relationship Id="rId10" Type="http://schemas.openxmlformats.org/officeDocument/2006/relationships/image" Target="../media/image2.png"/><Relationship Id="rId4" Type="http://schemas.openxmlformats.org/officeDocument/2006/relationships/slide" Target="slide11.xml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5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slide" Target="slide2.xml"/><Relationship Id="rId4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2.xml"/><Relationship Id="rId5" Type="http://schemas.openxmlformats.org/officeDocument/2006/relationships/slide" Target="slide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png"/><Relationship Id="rId5" Type="http://schemas.microsoft.com/office/2014/relationships/chartEx" Target="../charts/chartEx1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" Target="slide1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EA8746-BEC0-44EF-BBB6-28EDD634E097}"/>
              </a:ext>
            </a:extLst>
          </p:cNvPr>
          <p:cNvSpPr/>
          <p:nvPr/>
        </p:nvSpPr>
        <p:spPr>
          <a:xfrm>
            <a:off x="162560" y="587058"/>
            <a:ext cx="4579749" cy="57245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441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/>
              <a:t>ALL LIQUID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/>
              <a:t>DETERGENT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/>
              <a:t>BRAND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E070A-E0BF-4221-AFC5-98A6B66AB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2309" y="587058"/>
            <a:ext cx="7337484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83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656A368-C203-43B1-9249-90BFFC762B6E}"/>
              </a:ext>
            </a:extLst>
          </p:cNvPr>
          <p:cNvGrpSpPr/>
          <p:nvPr/>
        </p:nvGrpSpPr>
        <p:grpSpPr>
          <a:xfrm>
            <a:off x="0" y="0"/>
            <a:ext cx="12039775" cy="660400"/>
            <a:chOff x="-621" y="2770632"/>
            <a:chExt cx="8498587" cy="495300"/>
          </a:xfrm>
        </p:grpSpPr>
        <p:sp>
          <p:nvSpPr>
            <p:cNvPr id="18" name="Flowchart: Card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BA385373-237D-4B59-8536-18653CFFED1D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19" name="Flowchart: Card 18">
              <a:hlinkClick r:id="" action="ppaction://noaction"/>
              <a:extLst>
                <a:ext uri="{FF2B5EF4-FFF2-40B4-BE49-F238E27FC236}">
                  <a16:creationId xmlns:a16="http://schemas.microsoft.com/office/drawing/2014/main" id="{92D4D716-341E-4170-AC6D-2CA6B535176C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20" name="Flowchart: Card 19">
              <a:hlinkClick r:id="" action="ppaction://noaction"/>
              <a:extLst>
                <a:ext uri="{FF2B5EF4-FFF2-40B4-BE49-F238E27FC236}">
                  <a16:creationId xmlns:a16="http://schemas.microsoft.com/office/drawing/2014/main" id="{65A1F16D-FF4E-4D15-AF60-8260342B2190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21" name="Flowchart: Card 20">
              <a:hlinkClick r:id="" action="ppaction://noaction"/>
              <a:extLst>
                <a:ext uri="{FF2B5EF4-FFF2-40B4-BE49-F238E27FC236}">
                  <a16:creationId xmlns:a16="http://schemas.microsoft.com/office/drawing/2014/main" id="{02ECE538-82DE-4250-9605-0B049EDFFF26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22" name="Flowchart: Card 21">
              <a:hlinkClick r:id="rId5" action="ppaction://hlinksldjump"/>
              <a:extLst>
                <a:ext uri="{FF2B5EF4-FFF2-40B4-BE49-F238E27FC236}">
                  <a16:creationId xmlns:a16="http://schemas.microsoft.com/office/drawing/2014/main" id="{0D00801E-8DC1-47AB-BDB9-128DD69602A2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23" name="Flowchart: Card 22">
              <a:hlinkClick r:id="" action="ppaction://noaction"/>
              <a:extLst>
                <a:ext uri="{FF2B5EF4-FFF2-40B4-BE49-F238E27FC236}">
                  <a16:creationId xmlns:a16="http://schemas.microsoft.com/office/drawing/2014/main" id="{4C585370-3920-4EE7-921F-A01AD583BBEF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24" name="Flowchart: Card 23">
              <a:hlinkClick r:id="" action="ppaction://noaction"/>
              <a:extLst>
                <a:ext uri="{FF2B5EF4-FFF2-40B4-BE49-F238E27FC236}">
                  <a16:creationId xmlns:a16="http://schemas.microsoft.com/office/drawing/2014/main" id="{221AAF6B-C5D2-416B-905B-67D9A8C51821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490BE2C-CA56-422B-8058-E56C8E72F30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42950" y="1360488"/>
          <a:ext cx="5183188" cy="197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Worksheet" r:id="rId6" imgW="3970197" imgH="1516293" progId="Excel.Sheet.12">
                  <p:embed/>
                </p:oleObj>
              </mc:Choice>
              <mc:Fallback>
                <p:oleObj name="Worksheet" r:id="rId6" imgW="3970197" imgH="1516293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490BE2C-CA56-422B-8058-E56C8E72F3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2950" y="1360488"/>
                        <a:ext cx="5183188" cy="197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FEDBD58-CC95-41CC-88AD-273685E7801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42584" y="4383700"/>
          <a:ext cx="5183665" cy="1979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Worksheet" r:id="rId8" imgW="3970197" imgH="1516293" progId="Excel.Sheet.12">
                  <p:embed/>
                </p:oleObj>
              </mc:Choice>
              <mc:Fallback>
                <p:oleObj name="Worksheet" r:id="rId8" imgW="3970197" imgH="1516293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FEDBD58-CC95-41CC-88AD-273685E780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2584" y="4383700"/>
                        <a:ext cx="5183665" cy="1979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B554F5A-F6F3-4FBE-83C3-7F46DA675514}"/>
              </a:ext>
            </a:extLst>
          </p:cNvPr>
          <p:cNvSpPr/>
          <p:nvPr/>
        </p:nvSpPr>
        <p:spPr>
          <a:xfrm>
            <a:off x="742584" y="870436"/>
            <a:ext cx="2141293" cy="360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Customers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DEC6BA-1EC0-460A-B35C-F63BF6D0115B}"/>
              </a:ext>
            </a:extLst>
          </p:cNvPr>
          <p:cNvSpPr/>
          <p:nvPr/>
        </p:nvSpPr>
        <p:spPr>
          <a:xfrm>
            <a:off x="742584" y="3839429"/>
            <a:ext cx="2141293" cy="360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TIDE Customers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4AA79A-D826-4D34-A89B-359ECF559BA1}"/>
              </a:ext>
            </a:extLst>
          </p:cNvPr>
          <p:cNvSpPr/>
          <p:nvPr/>
        </p:nvSpPr>
        <p:spPr>
          <a:xfrm>
            <a:off x="499353" y="6444762"/>
            <a:ext cx="6200385" cy="2915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Note : Bold represents significant and otherwise not significant.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7CCE0F-7BAA-45CA-B326-A98D2BB95C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17448" y="6126480"/>
            <a:ext cx="774551" cy="7315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96E1CFA-F30E-4E70-A697-E0039BB3D0FE}"/>
              </a:ext>
            </a:extLst>
          </p:cNvPr>
          <p:cNvGrpSpPr/>
          <p:nvPr/>
        </p:nvGrpSpPr>
        <p:grpSpPr>
          <a:xfrm>
            <a:off x="6265753" y="870436"/>
            <a:ext cx="5774021" cy="5659573"/>
            <a:chOff x="3047362" y="601128"/>
            <a:chExt cx="6097272" cy="5655743"/>
          </a:xfrm>
        </p:grpSpPr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0B66D9BF-42BF-4706-9364-E936FC868DD9}"/>
                </a:ext>
              </a:extLst>
            </p:cNvPr>
            <p:cNvSpPr/>
            <p:nvPr/>
          </p:nvSpPr>
          <p:spPr>
            <a:xfrm rot="10800000">
              <a:off x="5079787" y="2294466"/>
              <a:ext cx="2032423" cy="2269068"/>
            </a:xfrm>
            <a:custGeom>
              <a:avLst/>
              <a:gdLst>
                <a:gd name="connsiteX0" fmla="*/ 1016211 w 2032423"/>
                <a:gd name="connsiteY0" fmla="*/ 2269068 h 2269068"/>
                <a:gd name="connsiteX1" fmla="*/ 745699 w 2032423"/>
                <a:gd name="connsiteY1" fmla="*/ 2118063 h 2269068"/>
                <a:gd name="connsiteX2" fmla="*/ 765548 w 2032423"/>
                <a:gd name="connsiteY2" fmla="*/ 2081494 h 2269068"/>
                <a:gd name="connsiteX3" fmla="*/ 787505 w 2032423"/>
                <a:gd name="connsiteY3" fmla="*/ 1972738 h 2269068"/>
                <a:gd name="connsiteX4" fmla="*/ 508103 w 2032423"/>
                <a:gd name="connsiteY4" fmla="*/ 1693336 h 2269068"/>
                <a:gd name="connsiteX5" fmla="*/ 276419 w 2032423"/>
                <a:gd name="connsiteY5" fmla="*/ 1816522 h 2269068"/>
                <a:gd name="connsiteX6" fmla="*/ 259931 w 2032423"/>
                <a:gd name="connsiteY6" fmla="*/ 1846899 h 2269068"/>
                <a:gd name="connsiteX7" fmla="*/ 0 w 2032423"/>
                <a:gd name="connsiteY7" fmla="*/ 1701801 h 2269068"/>
                <a:gd name="connsiteX8" fmla="*/ 0 w 2032423"/>
                <a:gd name="connsiteY8" fmla="*/ 1413937 h 2269068"/>
                <a:gd name="connsiteX9" fmla="*/ 1 w 2032423"/>
                <a:gd name="connsiteY9" fmla="*/ 1413937 h 2269068"/>
                <a:gd name="connsiteX10" fmla="*/ 279403 w 2032423"/>
                <a:gd name="connsiteY10" fmla="*/ 1134535 h 2269068"/>
                <a:gd name="connsiteX11" fmla="*/ 1 w 2032423"/>
                <a:gd name="connsiteY11" fmla="*/ 855133 h 2269068"/>
                <a:gd name="connsiteX12" fmla="*/ 0 w 2032423"/>
                <a:gd name="connsiteY12" fmla="*/ 855133 h 2269068"/>
                <a:gd name="connsiteX13" fmla="*/ 0 w 2032423"/>
                <a:gd name="connsiteY13" fmla="*/ 567267 h 2269068"/>
                <a:gd name="connsiteX14" fmla="*/ 258164 w 2032423"/>
                <a:gd name="connsiteY14" fmla="*/ 423156 h 2269068"/>
                <a:gd name="connsiteX15" fmla="*/ 276415 w 2032423"/>
                <a:gd name="connsiteY15" fmla="*/ 456781 h 2269068"/>
                <a:gd name="connsiteX16" fmla="*/ 508099 w 2032423"/>
                <a:gd name="connsiteY16" fmla="*/ 579967 h 2269068"/>
                <a:gd name="connsiteX17" fmla="*/ 787501 w 2032423"/>
                <a:gd name="connsiteY17" fmla="*/ 300565 h 2269068"/>
                <a:gd name="connsiteX18" fmla="*/ 765544 w 2032423"/>
                <a:gd name="connsiteY18" fmla="*/ 191810 h 2269068"/>
                <a:gd name="connsiteX19" fmla="*/ 743932 w 2032423"/>
                <a:gd name="connsiteY19" fmla="*/ 151992 h 2269068"/>
                <a:gd name="connsiteX20" fmla="*/ 1016212 w 2032423"/>
                <a:gd name="connsiteY20" fmla="*/ 0 h 2269068"/>
                <a:gd name="connsiteX21" fmla="*/ 1286726 w 2032423"/>
                <a:gd name="connsiteY21" fmla="*/ 151006 h 2269068"/>
                <a:gd name="connsiteX22" fmla="*/ 1266875 w 2032423"/>
                <a:gd name="connsiteY22" fmla="*/ 187578 h 2269068"/>
                <a:gd name="connsiteX23" fmla="*/ 1244918 w 2032423"/>
                <a:gd name="connsiteY23" fmla="*/ 296333 h 2269068"/>
                <a:gd name="connsiteX24" fmla="*/ 1524320 w 2032423"/>
                <a:gd name="connsiteY24" fmla="*/ 575735 h 2269068"/>
                <a:gd name="connsiteX25" fmla="*/ 1756005 w 2032423"/>
                <a:gd name="connsiteY25" fmla="*/ 452549 h 2269068"/>
                <a:gd name="connsiteX26" fmla="*/ 1772494 w 2032423"/>
                <a:gd name="connsiteY26" fmla="*/ 422170 h 2269068"/>
                <a:gd name="connsiteX27" fmla="*/ 2032423 w 2032423"/>
                <a:gd name="connsiteY27" fmla="*/ 567267 h 2269068"/>
                <a:gd name="connsiteX28" fmla="*/ 2032423 w 2032423"/>
                <a:gd name="connsiteY28" fmla="*/ 855133 h 2269068"/>
                <a:gd name="connsiteX29" fmla="*/ 1976116 w 2032423"/>
                <a:gd name="connsiteY29" fmla="*/ 860810 h 2269068"/>
                <a:gd name="connsiteX30" fmla="*/ 1753023 w 2032423"/>
                <a:gd name="connsiteY30" fmla="*/ 1134535 h 2269068"/>
                <a:gd name="connsiteX31" fmla="*/ 1976116 w 2032423"/>
                <a:gd name="connsiteY31" fmla="*/ 1408261 h 2269068"/>
                <a:gd name="connsiteX32" fmla="*/ 2032423 w 2032423"/>
                <a:gd name="connsiteY32" fmla="*/ 1413937 h 2269068"/>
                <a:gd name="connsiteX33" fmla="*/ 2032423 w 2032423"/>
                <a:gd name="connsiteY33" fmla="*/ 1701801 h 2269068"/>
                <a:gd name="connsiteX34" fmla="*/ 1772489 w 2032423"/>
                <a:gd name="connsiteY34" fmla="*/ 1846901 h 2269068"/>
                <a:gd name="connsiteX35" fmla="*/ 1756000 w 2032423"/>
                <a:gd name="connsiteY35" fmla="*/ 1816522 h 2269068"/>
                <a:gd name="connsiteX36" fmla="*/ 1524315 w 2032423"/>
                <a:gd name="connsiteY36" fmla="*/ 1693336 h 2269068"/>
                <a:gd name="connsiteX37" fmla="*/ 1244913 w 2032423"/>
                <a:gd name="connsiteY37" fmla="*/ 1972738 h 2269068"/>
                <a:gd name="connsiteX38" fmla="*/ 1266870 w 2032423"/>
                <a:gd name="connsiteY38" fmla="*/ 2081494 h 2269068"/>
                <a:gd name="connsiteX39" fmla="*/ 1286720 w 2032423"/>
                <a:gd name="connsiteY39" fmla="*/ 2118065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032423" h="2269068">
                  <a:moveTo>
                    <a:pt x="1016211" y="2269068"/>
                  </a:moveTo>
                  <a:lnTo>
                    <a:pt x="745699" y="2118063"/>
                  </a:lnTo>
                  <a:lnTo>
                    <a:pt x="765548" y="2081494"/>
                  </a:lnTo>
                  <a:cubicBezTo>
                    <a:pt x="779687" y="2048067"/>
                    <a:pt x="787505" y="2011315"/>
                    <a:pt x="787505" y="1972738"/>
                  </a:cubicBezTo>
                  <a:cubicBezTo>
                    <a:pt x="787505" y="1818429"/>
                    <a:pt x="662412" y="1693336"/>
                    <a:pt x="508103" y="1693336"/>
                  </a:cubicBezTo>
                  <a:cubicBezTo>
                    <a:pt x="411660" y="1693336"/>
                    <a:pt x="326630" y="1742201"/>
                    <a:pt x="276419" y="1816522"/>
                  </a:cubicBezTo>
                  <a:lnTo>
                    <a:pt x="259931" y="1846899"/>
                  </a:lnTo>
                  <a:lnTo>
                    <a:pt x="0" y="1701801"/>
                  </a:lnTo>
                  <a:lnTo>
                    <a:pt x="0" y="1413937"/>
                  </a:lnTo>
                  <a:lnTo>
                    <a:pt x="1" y="1413937"/>
                  </a:lnTo>
                  <a:cubicBezTo>
                    <a:pt x="154310" y="1413937"/>
                    <a:pt x="279403" y="1288844"/>
                    <a:pt x="279403" y="1134535"/>
                  </a:cubicBezTo>
                  <a:cubicBezTo>
                    <a:pt x="279403" y="980226"/>
                    <a:pt x="154310" y="855133"/>
                    <a:pt x="1" y="855133"/>
                  </a:cubicBezTo>
                  <a:lnTo>
                    <a:pt x="0" y="855133"/>
                  </a:lnTo>
                  <a:lnTo>
                    <a:pt x="0" y="567267"/>
                  </a:lnTo>
                  <a:lnTo>
                    <a:pt x="258164" y="423156"/>
                  </a:lnTo>
                  <a:lnTo>
                    <a:pt x="276415" y="456781"/>
                  </a:lnTo>
                  <a:cubicBezTo>
                    <a:pt x="326626" y="531103"/>
                    <a:pt x="411656" y="579967"/>
                    <a:pt x="508099" y="579967"/>
                  </a:cubicBezTo>
                  <a:cubicBezTo>
                    <a:pt x="662408" y="579967"/>
                    <a:pt x="787501" y="454874"/>
                    <a:pt x="787501" y="300565"/>
                  </a:cubicBezTo>
                  <a:cubicBezTo>
                    <a:pt x="787501" y="261988"/>
                    <a:pt x="779683" y="225237"/>
                    <a:pt x="765544" y="191810"/>
                  </a:cubicBezTo>
                  <a:lnTo>
                    <a:pt x="743932" y="151992"/>
                  </a:lnTo>
                  <a:lnTo>
                    <a:pt x="1016212" y="0"/>
                  </a:lnTo>
                  <a:lnTo>
                    <a:pt x="1286726" y="151006"/>
                  </a:lnTo>
                  <a:lnTo>
                    <a:pt x="1266875" y="187578"/>
                  </a:lnTo>
                  <a:cubicBezTo>
                    <a:pt x="1252737" y="221005"/>
                    <a:pt x="1244918" y="257756"/>
                    <a:pt x="1244918" y="296333"/>
                  </a:cubicBezTo>
                  <a:cubicBezTo>
                    <a:pt x="1244918" y="450642"/>
                    <a:pt x="1370011" y="575735"/>
                    <a:pt x="1524320" y="575735"/>
                  </a:cubicBezTo>
                  <a:cubicBezTo>
                    <a:pt x="1620763" y="575735"/>
                    <a:pt x="1705794" y="526871"/>
                    <a:pt x="1756005" y="452549"/>
                  </a:cubicBezTo>
                  <a:lnTo>
                    <a:pt x="1772494" y="422170"/>
                  </a:lnTo>
                  <a:lnTo>
                    <a:pt x="2032423" y="567267"/>
                  </a:lnTo>
                  <a:lnTo>
                    <a:pt x="2032423" y="855133"/>
                  </a:lnTo>
                  <a:lnTo>
                    <a:pt x="1976116" y="860810"/>
                  </a:lnTo>
                  <a:cubicBezTo>
                    <a:pt x="1848798" y="886863"/>
                    <a:pt x="1753023" y="999515"/>
                    <a:pt x="1753023" y="1134535"/>
                  </a:cubicBezTo>
                  <a:cubicBezTo>
                    <a:pt x="1753023" y="1269555"/>
                    <a:pt x="1848798" y="1382207"/>
                    <a:pt x="1976116" y="1408261"/>
                  </a:cubicBezTo>
                  <a:lnTo>
                    <a:pt x="2032423" y="1413937"/>
                  </a:lnTo>
                  <a:lnTo>
                    <a:pt x="2032423" y="1701801"/>
                  </a:lnTo>
                  <a:lnTo>
                    <a:pt x="1772489" y="1846901"/>
                  </a:lnTo>
                  <a:lnTo>
                    <a:pt x="1756000" y="1816522"/>
                  </a:lnTo>
                  <a:cubicBezTo>
                    <a:pt x="1705789" y="1742201"/>
                    <a:pt x="1620758" y="1693336"/>
                    <a:pt x="1524315" y="1693336"/>
                  </a:cubicBezTo>
                  <a:cubicBezTo>
                    <a:pt x="1370006" y="1693336"/>
                    <a:pt x="1244913" y="1818429"/>
                    <a:pt x="1244913" y="1972738"/>
                  </a:cubicBezTo>
                  <a:cubicBezTo>
                    <a:pt x="1244913" y="2011315"/>
                    <a:pt x="1252732" y="2048067"/>
                    <a:pt x="1266870" y="2081494"/>
                  </a:cubicBezTo>
                  <a:lnTo>
                    <a:pt x="1286720" y="21180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endParaRPr lang="en-US" sz="1400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</a:endParaRPr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5FAB3EE3-FB7C-4A2A-9748-3165F27B22D8}"/>
                </a:ext>
              </a:extLst>
            </p:cNvPr>
            <p:cNvSpPr/>
            <p:nvPr/>
          </p:nvSpPr>
          <p:spPr>
            <a:xfrm>
              <a:off x="4063578" y="601129"/>
              <a:ext cx="2032423" cy="2269069"/>
            </a:xfrm>
            <a:custGeom>
              <a:avLst/>
              <a:gdLst>
                <a:gd name="connsiteX0" fmla="*/ 1016212 w 2032423"/>
                <a:gd name="connsiteY0" fmla="*/ 0 h 2269069"/>
                <a:gd name="connsiteX1" fmla="*/ 2032423 w 2032423"/>
                <a:gd name="connsiteY1" fmla="*/ 567267 h 2269069"/>
                <a:gd name="connsiteX2" fmla="*/ 2032423 w 2032423"/>
                <a:gd name="connsiteY2" fmla="*/ 856421 h 2269069"/>
                <a:gd name="connsiteX3" fmla="*/ 1988912 w 2032423"/>
                <a:gd name="connsiteY3" fmla="*/ 860808 h 2269069"/>
                <a:gd name="connsiteX4" fmla="*/ 1765819 w 2032423"/>
                <a:gd name="connsiteY4" fmla="*/ 1134533 h 2269069"/>
                <a:gd name="connsiteX5" fmla="*/ 1988912 w 2032423"/>
                <a:gd name="connsiteY5" fmla="*/ 1408259 h 2269069"/>
                <a:gd name="connsiteX6" fmla="*/ 2032423 w 2032423"/>
                <a:gd name="connsiteY6" fmla="*/ 1412645 h 2269069"/>
                <a:gd name="connsiteX7" fmla="*/ 2032423 w 2032423"/>
                <a:gd name="connsiteY7" fmla="*/ 1701801 h 2269069"/>
                <a:gd name="connsiteX8" fmla="*/ 1765438 w 2032423"/>
                <a:gd name="connsiteY8" fmla="*/ 1850837 h 2269069"/>
                <a:gd name="connsiteX9" fmla="*/ 1781762 w 2032423"/>
                <a:gd name="connsiteY9" fmla="*/ 1880911 h 2269069"/>
                <a:gd name="connsiteX10" fmla="*/ 1803719 w 2032423"/>
                <a:gd name="connsiteY10" fmla="*/ 1989667 h 2269069"/>
                <a:gd name="connsiteX11" fmla="*/ 1524317 w 2032423"/>
                <a:gd name="connsiteY11" fmla="*/ 2269069 h 2269069"/>
                <a:gd name="connsiteX12" fmla="*/ 1292633 w 2032423"/>
                <a:gd name="connsiteY12" fmla="*/ 2145883 h 2269069"/>
                <a:gd name="connsiteX13" fmla="*/ 1279670 w 2032423"/>
                <a:gd name="connsiteY13" fmla="*/ 2122001 h 2269069"/>
                <a:gd name="connsiteX14" fmla="*/ 1016211 w 2032423"/>
                <a:gd name="connsiteY14" fmla="*/ 2269068 h 2269069"/>
                <a:gd name="connsiteX15" fmla="*/ 752753 w 2032423"/>
                <a:gd name="connsiteY15" fmla="*/ 2122001 h 2269069"/>
                <a:gd name="connsiteX16" fmla="*/ 739790 w 2032423"/>
                <a:gd name="connsiteY16" fmla="*/ 2145883 h 2269069"/>
                <a:gd name="connsiteX17" fmla="*/ 508105 w 2032423"/>
                <a:gd name="connsiteY17" fmla="*/ 2269069 h 2269069"/>
                <a:gd name="connsiteX18" fmla="*/ 228703 w 2032423"/>
                <a:gd name="connsiteY18" fmla="*/ 1989667 h 2269069"/>
                <a:gd name="connsiteX19" fmla="*/ 250660 w 2032423"/>
                <a:gd name="connsiteY19" fmla="*/ 1880911 h 2269069"/>
                <a:gd name="connsiteX20" fmla="*/ 266984 w 2032423"/>
                <a:gd name="connsiteY20" fmla="*/ 1850836 h 2269069"/>
                <a:gd name="connsiteX21" fmla="*/ 0 w 2032423"/>
                <a:gd name="connsiteY21" fmla="*/ 1701801 h 2269069"/>
                <a:gd name="connsiteX22" fmla="*/ 0 w 2032423"/>
                <a:gd name="connsiteY22" fmla="*/ 567267 h 226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32423" h="2269069">
                  <a:moveTo>
                    <a:pt x="1016212" y="0"/>
                  </a:moveTo>
                  <a:lnTo>
                    <a:pt x="2032423" y="567267"/>
                  </a:lnTo>
                  <a:lnTo>
                    <a:pt x="2032423" y="856421"/>
                  </a:lnTo>
                  <a:lnTo>
                    <a:pt x="1988912" y="860808"/>
                  </a:lnTo>
                  <a:cubicBezTo>
                    <a:pt x="1861594" y="886861"/>
                    <a:pt x="1765819" y="999513"/>
                    <a:pt x="1765819" y="1134533"/>
                  </a:cubicBezTo>
                  <a:cubicBezTo>
                    <a:pt x="1765819" y="1269553"/>
                    <a:pt x="1861594" y="1382205"/>
                    <a:pt x="1988912" y="1408259"/>
                  </a:cubicBezTo>
                  <a:lnTo>
                    <a:pt x="2032423" y="1412645"/>
                  </a:lnTo>
                  <a:lnTo>
                    <a:pt x="2032423" y="1701801"/>
                  </a:lnTo>
                  <a:lnTo>
                    <a:pt x="1765438" y="1850837"/>
                  </a:lnTo>
                  <a:lnTo>
                    <a:pt x="1781762" y="1880911"/>
                  </a:lnTo>
                  <a:cubicBezTo>
                    <a:pt x="1795901" y="1914339"/>
                    <a:pt x="1803719" y="1951090"/>
                    <a:pt x="1803719" y="1989667"/>
                  </a:cubicBezTo>
                  <a:cubicBezTo>
                    <a:pt x="1803719" y="2143976"/>
                    <a:pt x="1678626" y="2269069"/>
                    <a:pt x="1524317" y="2269069"/>
                  </a:cubicBezTo>
                  <a:cubicBezTo>
                    <a:pt x="1427874" y="2269069"/>
                    <a:pt x="1342844" y="2220205"/>
                    <a:pt x="1292633" y="2145883"/>
                  </a:cubicBezTo>
                  <a:lnTo>
                    <a:pt x="1279670" y="2122001"/>
                  </a:lnTo>
                  <a:lnTo>
                    <a:pt x="1016211" y="2269068"/>
                  </a:lnTo>
                  <a:lnTo>
                    <a:pt x="752753" y="2122001"/>
                  </a:lnTo>
                  <a:lnTo>
                    <a:pt x="739790" y="2145883"/>
                  </a:lnTo>
                  <a:cubicBezTo>
                    <a:pt x="689579" y="2220205"/>
                    <a:pt x="604548" y="2269069"/>
                    <a:pt x="508105" y="2269069"/>
                  </a:cubicBezTo>
                  <a:cubicBezTo>
                    <a:pt x="353796" y="2269069"/>
                    <a:pt x="228703" y="2143976"/>
                    <a:pt x="228703" y="1989667"/>
                  </a:cubicBezTo>
                  <a:cubicBezTo>
                    <a:pt x="228703" y="1951090"/>
                    <a:pt x="236522" y="1914339"/>
                    <a:pt x="250660" y="1880911"/>
                  </a:cubicBezTo>
                  <a:lnTo>
                    <a:pt x="266984" y="1850836"/>
                  </a:lnTo>
                  <a:lnTo>
                    <a:pt x="0" y="1701801"/>
                  </a:lnTo>
                  <a:lnTo>
                    <a:pt x="0" y="567267"/>
                  </a:lnTo>
                  <a:close/>
                </a:path>
              </a:pathLst>
            </a:custGeom>
            <a:solidFill>
              <a:srgbClr val="323A4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endParaRPr lang="en-US" sz="10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885033-050F-4E4C-915E-3944452235E3}"/>
                </a:ext>
              </a:extLst>
            </p:cNvPr>
            <p:cNvSpPr/>
            <p:nvPr/>
          </p:nvSpPr>
          <p:spPr>
            <a:xfrm>
              <a:off x="4063573" y="1151284"/>
              <a:ext cx="1907720" cy="116876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r>
                <a:rPr lang="en-US" sz="1400" b="1" dirty="0">
                  <a:solidFill>
                    <a:prstClr val="white"/>
                  </a:solidFill>
                  <a:latin typeface="Calibri" panose="020F0502020204030204"/>
                </a:rPr>
                <a:t>There is a unanimous increment in inter-arrival time for an increase in dollar value</a:t>
              </a:r>
            </a:p>
          </p:txBody>
        </p:sp>
        <p:sp>
          <p:nvSpPr>
            <p:cNvPr id="30" name="Freeform 48">
              <a:extLst>
                <a:ext uri="{FF2B5EF4-FFF2-40B4-BE49-F238E27FC236}">
                  <a16:creationId xmlns:a16="http://schemas.microsoft.com/office/drawing/2014/main" id="{71F8739C-EAC5-4A2C-A20A-C697E628912F}"/>
                </a:ext>
              </a:extLst>
            </p:cNvPr>
            <p:cNvSpPr/>
            <p:nvPr/>
          </p:nvSpPr>
          <p:spPr>
            <a:xfrm>
              <a:off x="5829397" y="601128"/>
              <a:ext cx="2299026" cy="2269070"/>
            </a:xfrm>
            <a:custGeom>
              <a:avLst/>
              <a:gdLst>
                <a:gd name="connsiteX0" fmla="*/ 1282815 w 2299026"/>
                <a:gd name="connsiteY0" fmla="*/ 0 h 2269070"/>
                <a:gd name="connsiteX1" fmla="*/ 2299026 w 2299026"/>
                <a:gd name="connsiteY1" fmla="*/ 567267 h 2269070"/>
                <a:gd name="connsiteX2" fmla="*/ 2299026 w 2299026"/>
                <a:gd name="connsiteY2" fmla="*/ 1701801 h 2269070"/>
                <a:gd name="connsiteX3" fmla="*/ 2032042 w 2299026"/>
                <a:gd name="connsiteY3" fmla="*/ 1850837 h 2269070"/>
                <a:gd name="connsiteX4" fmla="*/ 2022606 w 2299026"/>
                <a:gd name="connsiteY4" fmla="*/ 1833452 h 2269070"/>
                <a:gd name="connsiteX5" fmla="*/ 1790921 w 2299026"/>
                <a:gd name="connsiteY5" fmla="*/ 1710266 h 2269070"/>
                <a:gd name="connsiteX6" fmla="*/ 1511519 w 2299026"/>
                <a:gd name="connsiteY6" fmla="*/ 1989668 h 2269070"/>
                <a:gd name="connsiteX7" fmla="*/ 1533476 w 2299026"/>
                <a:gd name="connsiteY7" fmla="*/ 2098424 h 2269070"/>
                <a:gd name="connsiteX8" fmla="*/ 1546273 w 2299026"/>
                <a:gd name="connsiteY8" fmla="*/ 2122001 h 2269070"/>
                <a:gd name="connsiteX9" fmla="*/ 1282814 w 2299026"/>
                <a:gd name="connsiteY9" fmla="*/ 2269068 h 2269070"/>
                <a:gd name="connsiteX10" fmla="*/ 1019358 w 2299026"/>
                <a:gd name="connsiteY10" fmla="*/ 2122002 h 2269070"/>
                <a:gd name="connsiteX11" fmla="*/ 1006395 w 2299026"/>
                <a:gd name="connsiteY11" fmla="*/ 2145884 h 2269070"/>
                <a:gd name="connsiteX12" fmla="*/ 774710 w 2299026"/>
                <a:gd name="connsiteY12" fmla="*/ 2269070 h 2269070"/>
                <a:gd name="connsiteX13" fmla="*/ 495308 w 2299026"/>
                <a:gd name="connsiteY13" fmla="*/ 1989668 h 2269070"/>
                <a:gd name="connsiteX14" fmla="*/ 517265 w 2299026"/>
                <a:gd name="connsiteY14" fmla="*/ 1880912 h 2269070"/>
                <a:gd name="connsiteX15" fmla="*/ 533589 w 2299026"/>
                <a:gd name="connsiteY15" fmla="*/ 1850837 h 2269070"/>
                <a:gd name="connsiteX16" fmla="*/ 266603 w 2299026"/>
                <a:gd name="connsiteY16" fmla="*/ 1701801 h 2269070"/>
                <a:gd name="connsiteX17" fmla="*/ 266603 w 2299026"/>
                <a:gd name="connsiteY17" fmla="*/ 1412646 h 2269070"/>
                <a:gd name="connsiteX18" fmla="*/ 223093 w 2299026"/>
                <a:gd name="connsiteY18" fmla="*/ 1408260 h 2269070"/>
                <a:gd name="connsiteX19" fmla="*/ 0 w 2299026"/>
                <a:gd name="connsiteY19" fmla="*/ 1134534 h 2269070"/>
                <a:gd name="connsiteX20" fmla="*/ 223093 w 2299026"/>
                <a:gd name="connsiteY20" fmla="*/ 860809 h 2269070"/>
                <a:gd name="connsiteX21" fmla="*/ 266603 w 2299026"/>
                <a:gd name="connsiteY21" fmla="*/ 856422 h 2269070"/>
                <a:gd name="connsiteX22" fmla="*/ 266603 w 2299026"/>
                <a:gd name="connsiteY22" fmla="*/ 567267 h 22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99026" h="2269070">
                  <a:moveTo>
                    <a:pt x="1282815" y="0"/>
                  </a:moveTo>
                  <a:lnTo>
                    <a:pt x="2299026" y="567267"/>
                  </a:lnTo>
                  <a:lnTo>
                    <a:pt x="2299026" y="1701801"/>
                  </a:lnTo>
                  <a:lnTo>
                    <a:pt x="2032042" y="1850837"/>
                  </a:lnTo>
                  <a:lnTo>
                    <a:pt x="2022606" y="1833452"/>
                  </a:lnTo>
                  <a:cubicBezTo>
                    <a:pt x="1972395" y="1759131"/>
                    <a:pt x="1887364" y="1710266"/>
                    <a:pt x="1790921" y="1710266"/>
                  </a:cubicBezTo>
                  <a:cubicBezTo>
                    <a:pt x="1636612" y="1710266"/>
                    <a:pt x="1511519" y="1835359"/>
                    <a:pt x="1511519" y="1989668"/>
                  </a:cubicBezTo>
                  <a:cubicBezTo>
                    <a:pt x="1511519" y="2028245"/>
                    <a:pt x="1519338" y="2064997"/>
                    <a:pt x="1533476" y="2098424"/>
                  </a:cubicBezTo>
                  <a:lnTo>
                    <a:pt x="1546273" y="2122001"/>
                  </a:lnTo>
                  <a:lnTo>
                    <a:pt x="1282814" y="2269068"/>
                  </a:lnTo>
                  <a:lnTo>
                    <a:pt x="1019358" y="2122002"/>
                  </a:lnTo>
                  <a:lnTo>
                    <a:pt x="1006395" y="2145884"/>
                  </a:lnTo>
                  <a:cubicBezTo>
                    <a:pt x="956184" y="2220206"/>
                    <a:pt x="871153" y="2269070"/>
                    <a:pt x="774710" y="2269070"/>
                  </a:cubicBezTo>
                  <a:cubicBezTo>
                    <a:pt x="620401" y="2269070"/>
                    <a:pt x="495308" y="2143977"/>
                    <a:pt x="495308" y="1989668"/>
                  </a:cubicBezTo>
                  <a:cubicBezTo>
                    <a:pt x="495308" y="1951091"/>
                    <a:pt x="503127" y="1914340"/>
                    <a:pt x="517265" y="1880912"/>
                  </a:cubicBezTo>
                  <a:lnTo>
                    <a:pt x="533589" y="1850837"/>
                  </a:lnTo>
                  <a:lnTo>
                    <a:pt x="266603" y="1701801"/>
                  </a:lnTo>
                  <a:lnTo>
                    <a:pt x="266603" y="1412646"/>
                  </a:lnTo>
                  <a:lnTo>
                    <a:pt x="223093" y="1408260"/>
                  </a:lnTo>
                  <a:cubicBezTo>
                    <a:pt x="95775" y="1382206"/>
                    <a:pt x="0" y="1269554"/>
                    <a:pt x="0" y="1134534"/>
                  </a:cubicBezTo>
                  <a:cubicBezTo>
                    <a:pt x="0" y="999514"/>
                    <a:pt x="95775" y="886862"/>
                    <a:pt x="223093" y="860809"/>
                  </a:cubicBezTo>
                  <a:lnTo>
                    <a:pt x="266603" y="856422"/>
                  </a:lnTo>
                  <a:lnTo>
                    <a:pt x="266603" y="567267"/>
                  </a:lnTo>
                  <a:close/>
                </a:path>
              </a:pathLst>
            </a:custGeom>
            <a:solidFill>
              <a:srgbClr val="F3774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endParaRPr lang="en-US" sz="10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092E09-6743-46AF-AA75-5BBD9406DBD8}"/>
                </a:ext>
              </a:extLst>
            </p:cNvPr>
            <p:cNvSpPr/>
            <p:nvPr/>
          </p:nvSpPr>
          <p:spPr>
            <a:xfrm>
              <a:off x="6095993" y="1608792"/>
              <a:ext cx="2032420" cy="25374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endParaRPr lang="en-US" sz="10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Freeform 50">
              <a:extLst>
                <a:ext uri="{FF2B5EF4-FFF2-40B4-BE49-F238E27FC236}">
                  <a16:creationId xmlns:a16="http://schemas.microsoft.com/office/drawing/2014/main" id="{B80FB6D1-D8B5-41BA-8C07-8B71D91E3073}"/>
                </a:ext>
              </a:extLst>
            </p:cNvPr>
            <p:cNvSpPr/>
            <p:nvPr/>
          </p:nvSpPr>
          <p:spPr>
            <a:xfrm>
              <a:off x="6832807" y="2294466"/>
              <a:ext cx="2311827" cy="2269068"/>
            </a:xfrm>
            <a:custGeom>
              <a:avLst/>
              <a:gdLst>
                <a:gd name="connsiteX0" fmla="*/ 1295616 w 2311827"/>
                <a:gd name="connsiteY0" fmla="*/ 0 h 2269068"/>
                <a:gd name="connsiteX1" fmla="*/ 2311827 w 2311827"/>
                <a:gd name="connsiteY1" fmla="*/ 567267 h 2269068"/>
                <a:gd name="connsiteX2" fmla="*/ 2311827 w 2311827"/>
                <a:gd name="connsiteY2" fmla="*/ 1701801 h 2269068"/>
                <a:gd name="connsiteX3" fmla="*/ 1295615 w 2311827"/>
                <a:gd name="connsiteY3" fmla="*/ 2269068 h 2269068"/>
                <a:gd name="connsiteX4" fmla="*/ 1026876 w 2311827"/>
                <a:gd name="connsiteY4" fmla="*/ 2119053 h 2269068"/>
                <a:gd name="connsiteX5" fmla="*/ 1044969 w 2311827"/>
                <a:gd name="connsiteY5" fmla="*/ 2085719 h 2269068"/>
                <a:gd name="connsiteX6" fmla="*/ 1066926 w 2311827"/>
                <a:gd name="connsiteY6" fmla="*/ 1976963 h 2269068"/>
                <a:gd name="connsiteX7" fmla="*/ 787524 w 2311827"/>
                <a:gd name="connsiteY7" fmla="*/ 1697561 h 2269068"/>
                <a:gd name="connsiteX8" fmla="*/ 555840 w 2311827"/>
                <a:gd name="connsiteY8" fmla="*/ 1820747 h 2269068"/>
                <a:gd name="connsiteX9" fmla="*/ 541108 w 2311827"/>
                <a:gd name="connsiteY9" fmla="*/ 1847889 h 2269068"/>
                <a:gd name="connsiteX10" fmla="*/ 279404 w 2311827"/>
                <a:gd name="connsiteY10" fmla="*/ 1701801 h 2269068"/>
                <a:gd name="connsiteX11" fmla="*/ 279404 w 2311827"/>
                <a:gd name="connsiteY11" fmla="*/ 1413935 h 2269068"/>
                <a:gd name="connsiteX12" fmla="*/ 279402 w 2311827"/>
                <a:gd name="connsiteY12" fmla="*/ 1413935 h 2269068"/>
                <a:gd name="connsiteX13" fmla="*/ 0 w 2311827"/>
                <a:gd name="connsiteY13" fmla="*/ 1134533 h 2269068"/>
                <a:gd name="connsiteX14" fmla="*/ 279402 w 2311827"/>
                <a:gd name="connsiteY14" fmla="*/ 855131 h 2269068"/>
                <a:gd name="connsiteX15" fmla="*/ 279404 w 2311827"/>
                <a:gd name="connsiteY15" fmla="*/ 855131 h 2269068"/>
                <a:gd name="connsiteX16" fmla="*/ 279404 w 2311827"/>
                <a:gd name="connsiteY16" fmla="*/ 567267 h 2269068"/>
                <a:gd name="connsiteX17" fmla="*/ 539338 w 2311827"/>
                <a:gd name="connsiteY17" fmla="*/ 422167 h 2269068"/>
                <a:gd name="connsiteX18" fmla="*/ 530066 w 2311827"/>
                <a:gd name="connsiteY18" fmla="*/ 405086 h 2269068"/>
                <a:gd name="connsiteX19" fmla="*/ 508109 w 2311827"/>
                <a:gd name="connsiteY19" fmla="*/ 296330 h 2269068"/>
                <a:gd name="connsiteX20" fmla="*/ 787511 w 2311827"/>
                <a:gd name="connsiteY20" fmla="*/ 16928 h 2269068"/>
                <a:gd name="connsiteX21" fmla="*/ 1019196 w 2311827"/>
                <a:gd name="connsiteY21" fmla="*/ 140114 h 2269068"/>
                <a:gd name="connsiteX22" fmla="*/ 1025106 w 2311827"/>
                <a:gd name="connsiteY22" fmla="*/ 151003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1827" h="2269068">
                  <a:moveTo>
                    <a:pt x="1295616" y="0"/>
                  </a:moveTo>
                  <a:lnTo>
                    <a:pt x="2311827" y="567267"/>
                  </a:lnTo>
                  <a:lnTo>
                    <a:pt x="2311827" y="1701801"/>
                  </a:lnTo>
                  <a:lnTo>
                    <a:pt x="1295615" y="2269068"/>
                  </a:lnTo>
                  <a:lnTo>
                    <a:pt x="1026876" y="2119053"/>
                  </a:lnTo>
                  <a:lnTo>
                    <a:pt x="1044969" y="2085719"/>
                  </a:lnTo>
                  <a:cubicBezTo>
                    <a:pt x="1059108" y="2052292"/>
                    <a:pt x="1066926" y="2015541"/>
                    <a:pt x="1066926" y="1976963"/>
                  </a:cubicBezTo>
                  <a:cubicBezTo>
                    <a:pt x="1066926" y="1822654"/>
                    <a:pt x="941833" y="1697561"/>
                    <a:pt x="787524" y="1697561"/>
                  </a:cubicBezTo>
                  <a:cubicBezTo>
                    <a:pt x="691081" y="1697561"/>
                    <a:pt x="606051" y="1746426"/>
                    <a:pt x="555840" y="1820747"/>
                  </a:cubicBezTo>
                  <a:lnTo>
                    <a:pt x="541108" y="1847889"/>
                  </a:lnTo>
                  <a:lnTo>
                    <a:pt x="279404" y="1701801"/>
                  </a:lnTo>
                  <a:lnTo>
                    <a:pt x="279404" y="1413935"/>
                  </a:lnTo>
                  <a:lnTo>
                    <a:pt x="279402" y="1413935"/>
                  </a:lnTo>
                  <a:cubicBezTo>
                    <a:pt x="125093" y="1413935"/>
                    <a:pt x="0" y="1288842"/>
                    <a:pt x="0" y="1134533"/>
                  </a:cubicBezTo>
                  <a:cubicBezTo>
                    <a:pt x="0" y="980224"/>
                    <a:pt x="125093" y="855131"/>
                    <a:pt x="279402" y="855131"/>
                  </a:cubicBezTo>
                  <a:lnTo>
                    <a:pt x="279404" y="855131"/>
                  </a:lnTo>
                  <a:lnTo>
                    <a:pt x="279404" y="567267"/>
                  </a:lnTo>
                  <a:lnTo>
                    <a:pt x="539338" y="422167"/>
                  </a:lnTo>
                  <a:lnTo>
                    <a:pt x="530066" y="405086"/>
                  </a:lnTo>
                  <a:cubicBezTo>
                    <a:pt x="515928" y="371658"/>
                    <a:pt x="508109" y="334907"/>
                    <a:pt x="508109" y="296330"/>
                  </a:cubicBezTo>
                  <a:cubicBezTo>
                    <a:pt x="508109" y="142021"/>
                    <a:pt x="633202" y="16928"/>
                    <a:pt x="787511" y="16928"/>
                  </a:cubicBezTo>
                  <a:cubicBezTo>
                    <a:pt x="883954" y="16928"/>
                    <a:pt x="968985" y="65792"/>
                    <a:pt x="1019196" y="140114"/>
                  </a:cubicBezTo>
                  <a:lnTo>
                    <a:pt x="1025106" y="15100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endParaRPr lang="en-US" sz="10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81C298D-1F43-495B-8C25-F9CC028EB34B}"/>
                </a:ext>
              </a:extLst>
            </p:cNvPr>
            <p:cNvSpPr/>
            <p:nvPr/>
          </p:nvSpPr>
          <p:spPr>
            <a:xfrm>
              <a:off x="7112210" y="2754605"/>
              <a:ext cx="2032420" cy="138405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r>
                <a:rPr lang="en-US" sz="1400" b="1" dirty="0">
                  <a:solidFill>
                    <a:srgbClr val="E7E6E6">
                      <a:lumMod val="10000"/>
                    </a:srgbClr>
                  </a:solidFill>
                  <a:latin typeface="Calibri" panose="020F0502020204030204"/>
                </a:rPr>
                <a:t># of Cats and Dogs represents small family. There is an inclination for small family to buy All over Tide</a:t>
              </a:r>
            </a:p>
          </p:txBody>
        </p:sp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1D949CC8-745E-4CAD-A881-92AFDF361F55}"/>
                </a:ext>
              </a:extLst>
            </p:cNvPr>
            <p:cNvSpPr/>
            <p:nvPr/>
          </p:nvSpPr>
          <p:spPr>
            <a:xfrm rot="10800000">
              <a:off x="6096000" y="3983567"/>
              <a:ext cx="2032423" cy="2273304"/>
            </a:xfrm>
            <a:custGeom>
              <a:avLst/>
              <a:gdLst>
                <a:gd name="connsiteX0" fmla="*/ 1524312 w 2032423"/>
                <a:gd name="connsiteY0" fmla="*/ 2273304 h 2273304"/>
                <a:gd name="connsiteX1" fmla="*/ 1292628 w 2032423"/>
                <a:gd name="connsiteY1" fmla="*/ 2150118 h 2273304"/>
                <a:gd name="connsiteX2" fmla="*/ 1277902 w 2032423"/>
                <a:gd name="connsiteY2" fmla="*/ 2122988 h 2273304"/>
                <a:gd name="connsiteX3" fmla="*/ 1016211 w 2032423"/>
                <a:gd name="connsiteY3" fmla="*/ 2269068 h 2273304"/>
                <a:gd name="connsiteX4" fmla="*/ 750983 w 2032423"/>
                <a:gd name="connsiteY4" fmla="*/ 2121013 h 2273304"/>
                <a:gd name="connsiteX5" fmla="*/ 739777 w 2032423"/>
                <a:gd name="connsiteY5" fmla="*/ 2141658 h 2273304"/>
                <a:gd name="connsiteX6" fmla="*/ 508092 w 2032423"/>
                <a:gd name="connsiteY6" fmla="*/ 2264844 h 2273304"/>
                <a:gd name="connsiteX7" fmla="*/ 228690 w 2032423"/>
                <a:gd name="connsiteY7" fmla="*/ 1985442 h 2273304"/>
                <a:gd name="connsiteX8" fmla="*/ 250647 w 2032423"/>
                <a:gd name="connsiteY8" fmla="*/ 1876687 h 2273304"/>
                <a:gd name="connsiteX9" fmla="*/ 265214 w 2032423"/>
                <a:gd name="connsiteY9" fmla="*/ 1849848 h 2273304"/>
                <a:gd name="connsiteX10" fmla="*/ 0 w 2032423"/>
                <a:gd name="connsiteY10" fmla="*/ 1701801 h 2273304"/>
                <a:gd name="connsiteX11" fmla="*/ 0 w 2032423"/>
                <a:gd name="connsiteY11" fmla="*/ 567267 h 2273304"/>
                <a:gd name="connsiteX12" fmla="*/ 1016212 w 2032423"/>
                <a:gd name="connsiteY12" fmla="*/ 0 h 2273304"/>
                <a:gd name="connsiteX13" fmla="*/ 2032423 w 2032423"/>
                <a:gd name="connsiteY13" fmla="*/ 567267 h 2273304"/>
                <a:gd name="connsiteX14" fmla="*/ 2032423 w 2032423"/>
                <a:gd name="connsiteY14" fmla="*/ 855130 h 2273304"/>
                <a:gd name="connsiteX15" fmla="*/ 1976116 w 2032423"/>
                <a:gd name="connsiteY15" fmla="*/ 860807 h 2273304"/>
                <a:gd name="connsiteX16" fmla="*/ 1753023 w 2032423"/>
                <a:gd name="connsiteY16" fmla="*/ 1134532 h 2273304"/>
                <a:gd name="connsiteX17" fmla="*/ 1976116 w 2032423"/>
                <a:gd name="connsiteY17" fmla="*/ 1408258 h 2273304"/>
                <a:gd name="connsiteX18" fmla="*/ 2032423 w 2032423"/>
                <a:gd name="connsiteY18" fmla="*/ 1413934 h 2273304"/>
                <a:gd name="connsiteX19" fmla="*/ 2032423 w 2032423"/>
                <a:gd name="connsiteY19" fmla="*/ 1701801 h 2273304"/>
                <a:gd name="connsiteX20" fmla="*/ 1763670 w 2032423"/>
                <a:gd name="connsiteY20" fmla="*/ 1851824 h 2273304"/>
                <a:gd name="connsiteX21" fmla="*/ 1781757 w 2032423"/>
                <a:gd name="connsiteY21" fmla="*/ 1885147 h 2273304"/>
                <a:gd name="connsiteX22" fmla="*/ 1803714 w 2032423"/>
                <a:gd name="connsiteY22" fmla="*/ 1993902 h 2273304"/>
                <a:gd name="connsiteX23" fmla="*/ 1524312 w 2032423"/>
                <a:gd name="connsiteY23" fmla="*/ 2273304 h 227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32423" h="2273304">
                  <a:moveTo>
                    <a:pt x="1524312" y="2273304"/>
                  </a:moveTo>
                  <a:cubicBezTo>
                    <a:pt x="1427869" y="2273304"/>
                    <a:pt x="1342838" y="2224440"/>
                    <a:pt x="1292628" y="2150118"/>
                  </a:cubicBezTo>
                  <a:lnTo>
                    <a:pt x="1277902" y="2122988"/>
                  </a:lnTo>
                  <a:lnTo>
                    <a:pt x="1016211" y="2269068"/>
                  </a:lnTo>
                  <a:lnTo>
                    <a:pt x="750983" y="2121013"/>
                  </a:lnTo>
                  <a:lnTo>
                    <a:pt x="739777" y="2141658"/>
                  </a:lnTo>
                  <a:cubicBezTo>
                    <a:pt x="689566" y="2215980"/>
                    <a:pt x="604535" y="2264844"/>
                    <a:pt x="508092" y="2264844"/>
                  </a:cubicBezTo>
                  <a:cubicBezTo>
                    <a:pt x="353783" y="2264844"/>
                    <a:pt x="228690" y="2139751"/>
                    <a:pt x="228690" y="1985442"/>
                  </a:cubicBezTo>
                  <a:cubicBezTo>
                    <a:pt x="228690" y="1946865"/>
                    <a:pt x="236509" y="1910114"/>
                    <a:pt x="250647" y="1876687"/>
                  </a:cubicBezTo>
                  <a:lnTo>
                    <a:pt x="265214" y="1849848"/>
                  </a:lnTo>
                  <a:lnTo>
                    <a:pt x="0" y="1701801"/>
                  </a:lnTo>
                  <a:lnTo>
                    <a:pt x="0" y="567267"/>
                  </a:lnTo>
                  <a:lnTo>
                    <a:pt x="1016212" y="0"/>
                  </a:lnTo>
                  <a:lnTo>
                    <a:pt x="2032423" y="567267"/>
                  </a:lnTo>
                  <a:lnTo>
                    <a:pt x="2032423" y="855130"/>
                  </a:lnTo>
                  <a:lnTo>
                    <a:pt x="1976116" y="860807"/>
                  </a:lnTo>
                  <a:cubicBezTo>
                    <a:pt x="1848798" y="886860"/>
                    <a:pt x="1753023" y="999512"/>
                    <a:pt x="1753023" y="1134532"/>
                  </a:cubicBezTo>
                  <a:cubicBezTo>
                    <a:pt x="1753023" y="1269553"/>
                    <a:pt x="1848798" y="1382204"/>
                    <a:pt x="1976116" y="1408258"/>
                  </a:cubicBezTo>
                  <a:lnTo>
                    <a:pt x="2032423" y="1413934"/>
                  </a:lnTo>
                  <a:lnTo>
                    <a:pt x="2032423" y="1701801"/>
                  </a:lnTo>
                  <a:lnTo>
                    <a:pt x="1763670" y="1851824"/>
                  </a:lnTo>
                  <a:lnTo>
                    <a:pt x="1781757" y="1885147"/>
                  </a:lnTo>
                  <a:cubicBezTo>
                    <a:pt x="1795896" y="1918574"/>
                    <a:pt x="1803714" y="1955325"/>
                    <a:pt x="1803714" y="1993902"/>
                  </a:cubicBezTo>
                  <a:cubicBezTo>
                    <a:pt x="1803714" y="2148211"/>
                    <a:pt x="1678621" y="2273304"/>
                    <a:pt x="1524312" y="2273304"/>
                  </a:cubicBezTo>
                  <a:close/>
                </a:path>
              </a:pathLst>
            </a:custGeom>
            <a:solidFill>
              <a:srgbClr val="2DBAA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FFBC149-4419-425C-A003-406025522DDA}"/>
                </a:ext>
              </a:extLst>
            </p:cNvPr>
            <p:cNvSpPr/>
            <p:nvPr/>
          </p:nvSpPr>
          <p:spPr>
            <a:xfrm>
              <a:off x="6375400" y="4535841"/>
              <a:ext cx="1753013" cy="116876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r>
                <a:rPr lang="en-US" sz="14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Bulk Customer inter-arrival time increases 29% for married as otherwise</a:t>
              </a:r>
              <a:endParaRPr lang="en-US" sz="14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Freeform 54">
              <a:extLst>
                <a:ext uri="{FF2B5EF4-FFF2-40B4-BE49-F238E27FC236}">
                  <a16:creationId xmlns:a16="http://schemas.microsoft.com/office/drawing/2014/main" id="{EA86944D-1D68-4CA2-B1D3-ED872D309060}"/>
                </a:ext>
              </a:extLst>
            </p:cNvPr>
            <p:cNvSpPr/>
            <p:nvPr/>
          </p:nvSpPr>
          <p:spPr>
            <a:xfrm rot="10800000">
              <a:off x="4063578" y="3987799"/>
              <a:ext cx="2311822" cy="2269072"/>
            </a:xfrm>
            <a:custGeom>
              <a:avLst/>
              <a:gdLst>
                <a:gd name="connsiteX0" fmla="*/ 787510 w 2311822"/>
                <a:gd name="connsiteY0" fmla="*/ 2269072 h 2269072"/>
                <a:gd name="connsiteX1" fmla="*/ 508108 w 2311822"/>
                <a:gd name="connsiteY1" fmla="*/ 1989670 h 2269072"/>
                <a:gd name="connsiteX2" fmla="*/ 530065 w 2311822"/>
                <a:gd name="connsiteY2" fmla="*/ 1880915 h 2269072"/>
                <a:gd name="connsiteX3" fmla="*/ 546389 w 2311822"/>
                <a:gd name="connsiteY3" fmla="*/ 1850840 h 2269072"/>
                <a:gd name="connsiteX4" fmla="*/ 279399 w 2311822"/>
                <a:gd name="connsiteY4" fmla="*/ 1701801 h 2269072"/>
                <a:gd name="connsiteX5" fmla="*/ 279399 w 2311822"/>
                <a:gd name="connsiteY5" fmla="*/ 1413934 h 2269072"/>
                <a:gd name="connsiteX6" fmla="*/ 223093 w 2311822"/>
                <a:gd name="connsiteY6" fmla="*/ 1408258 h 2269072"/>
                <a:gd name="connsiteX7" fmla="*/ 0 w 2311822"/>
                <a:gd name="connsiteY7" fmla="*/ 1134532 h 2269072"/>
                <a:gd name="connsiteX8" fmla="*/ 223093 w 2311822"/>
                <a:gd name="connsiteY8" fmla="*/ 860807 h 2269072"/>
                <a:gd name="connsiteX9" fmla="*/ 279399 w 2311822"/>
                <a:gd name="connsiteY9" fmla="*/ 855131 h 2269072"/>
                <a:gd name="connsiteX10" fmla="*/ 279399 w 2311822"/>
                <a:gd name="connsiteY10" fmla="*/ 567267 h 2269072"/>
                <a:gd name="connsiteX11" fmla="*/ 1295611 w 2311822"/>
                <a:gd name="connsiteY11" fmla="*/ 0 h 2269072"/>
                <a:gd name="connsiteX12" fmla="*/ 2311822 w 2311822"/>
                <a:gd name="connsiteY12" fmla="*/ 567267 h 2269072"/>
                <a:gd name="connsiteX13" fmla="*/ 2311822 w 2311822"/>
                <a:gd name="connsiteY13" fmla="*/ 1701801 h 2269072"/>
                <a:gd name="connsiteX14" fmla="*/ 2046609 w 2311822"/>
                <a:gd name="connsiteY14" fmla="*/ 1849848 h 2269072"/>
                <a:gd name="connsiteX15" fmla="*/ 2035416 w 2311822"/>
                <a:gd name="connsiteY15" fmla="*/ 1829226 h 2269072"/>
                <a:gd name="connsiteX16" fmla="*/ 1803731 w 2311822"/>
                <a:gd name="connsiteY16" fmla="*/ 1706040 h 2269072"/>
                <a:gd name="connsiteX17" fmla="*/ 1524329 w 2311822"/>
                <a:gd name="connsiteY17" fmla="*/ 1985442 h 2269072"/>
                <a:gd name="connsiteX18" fmla="*/ 1546286 w 2311822"/>
                <a:gd name="connsiteY18" fmla="*/ 2094198 h 2269072"/>
                <a:gd name="connsiteX19" fmla="*/ 1560840 w 2311822"/>
                <a:gd name="connsiteY19" fmla="*/ 2121012 h 2269072"/>
                <a:gd name="connsiteX20" fmla="*/ 1295610 w 2311822"/>
                <a:gd name="connsiteY20" fmla="*/ 2269068 h 2269072"/>
                <a:gd name="connsiteX21" fmla="*/ 1032157 w 2311822"/>
                <a:gd name="connsiteY21" fmla="*/ 2122004 h 2269072"/>
                <a:gd name="connsiteX22" fmla="*/ 1019195 w 2311822"/>
                <a:gd name="connsiteY22" fmla="*/ 2145886 h 2269072"/>
                <a:gd name="connsiteX23" fmla="*/ 787510 w 2311822"/>
                <a:gd name="connsiteY23" fmla="*/ 2269072 h 226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11822" h="2269072">
                  <a:moveTo>
                    <a:pt x="787510" y="2269072"/>
                  </a:moveTo>
                  <a:cubicBezTo>
                    <a:pt x="633201" y="2269072"/>
                    <a:pt x="508108" y="2143979"/>
                    <a:pt x="508108" y="1989670"/>
                  </a:cubicBezTo>
                  <a:cubicBezTo>
                    <a:pt x="508108" y="1951093"/>
                    <a:pt x="515927" y="1914342"/>
                    <a:pt x="530065" y="1880915"/>
                  </a:cubicBezTo>
                  <a:lnTo>
                    <a:pt x="546389" y="1850840"/>
                  </a:lnTo>
                  <a:lnTo>
                    <a:pt x="279399" y="1701801"/>
                  </a:lnTo>
                  <a:lnTo>
                    <a:pt x="279399" y="1413934"/>
                  </a:lnTo>
                  <a:lnTo>
                    <a:pt x="223093" y="1408258"/>
                  </a:lnTo>
                  <a:cubicBezTo>
                    <a:pt x="95774" y="1382204"/>
                    <a:pt x="0" y="1269553"/>
                    <a:pt x="0" y="1134532"/>
                  </a:cubicBezTo>
                  <a:cubicBezTo>
                    <a:pt x="0" y="999512"/>
                    <a:pt x="95774" y="886860"/>
                    <a:pt x="223093" y="860807"/>
                  </a:cubicBezTo>
                  <a:lnTo>
                    <a:pt x="279399" y="855131"/>
                  </a:lnTo>
                  <a:lnTo>
                    <a:pt x="279399" y="567267"/>
                  </a:lnTo>
                  <a:lnTo>
                    <a:pt x="1295611" y="0"/>
                  </a:lnTo>
                  <a:lnTo>
                    <a:pt x="2311822" y="567267"/>
                  </a:lnTo>
                  <a:lnTo>
                    <a:pt x="2311822" y="1701801"/>
                  </a:lnTo>
                  <a:lnTo>
                    <a:pt x="2046609" y="1849848"/>
                  </a:lnTo>
                  <a:lnTo>
                    <a:pt x="2035416" y="1829226"/>
                  </a:lnTo>
                  <a:cubicBezTo>
                    <a:pt x="1985205" y="1754905"/>
                    <a:pt x="1900174" y="1706040"/>
                    <a:pt x="1803731" y="1706040"/>
                  </a:cubicBezTo>
                  <a:cubicBezTo>
                    <a:pt x="1649422" y="1706040"/>
                    <a:pt x="1524329" y="1831133"/>
                    <a:pt x="1524329" y="1985442"/>
                  </a:cubicBezTo>
                  <a:cubicBezTo>
                    <a:pt x="1524329" y="2024019"/>
                    <a:pt x="1532148" y="2060771"/>
                    <a:pt x="1546286" y="2094198"/>
                  </a:cubicBezTo>
                  <a:lnTo>
                    <a:pt x="1560840" y="2121012"/>
                  </a:lnTo>
                  <a:lnTo>
                    <a:pt x="1295610" y="2269068"/>
                  </a:lnTo>
                  <a:lnTo>
                    <a:pt x="1032157" y="2122004"/>
                  </a:lnTo>
                  <a:lnTo>
                    <a:pt x="1019195" y="2145886"/>
                  </a:lnTo>
                  <a:cubicBezTo>
                    <a:pt x="968984" y="2220208"/>
                    <a:pt x="883953" y="2269072"/>
                    <a:pt x="787510" y="2269072"/>
                  </a:cubicBezTo>
                  <a:close/>
                </a:path>
              </a:pathLst>
            </a:custGeom>
            <a:solidFill>
              <a:srgbClr val="F1C50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B6A77C2-F733-4535-BA62-869DD084C83F}"/>
                </a:ext>
              </a:extLst>
            </p:cNvPr>
            <p:cNvSpPr/>
            <p:nvPr/>
          </p:nvSpPr>
          <p:spPr>
            <a:xfrm>
              <a:off x="4063573" y="4535840"/>
              <a:ext cx="2032420" cy="116876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r>
                <a:rPr lang="en-US" sz="1400" b="1" dirty="0">
                  <a:solidFill>
                    <a:prstClr val="white"/>
                  </a:solidFill>
                </a:rPr>
                <a:t>There is a unanimous increment in inter-arrival time for an increase in units bought</a:t>
              </a:r>
            </a:p>
          </p:txBody>
        </p:sp>
        <p:sp>
          <p:nvSpPr>
            <p:cNvPr id="38" name="Freeform 56">
              <a:extLst>
                <a:ext uri="{FF2B5EF4-FFF2-40B4-BE49-F238E27FC236}">
                  <a16:creationId xmlns:a16="http://schemas.microsoft.com/office/drawing/2014/main" id="{41FC0945-D4F5-4548-9DF9-AF3E79CAC48B}"/>
                </a:ext>
              </a:extLst>
            </p:cNvPr>
            <p:cNvSpPr/>
            <p:nvPr/>
          </p:nvSpPr>
          <p:spPr>
            <a:xfrm>
              <a:off x="3047366" y="2294466"/>
              <a:ext cx="2311821" cy="2269068"/>
            </a:xfrm>
            <a:custGeom>
              <a:avLst/>
              <a:gdLst>
                <a:gd name="connsiteX0" fmla="*/ 1016212 w 2311821"/>
                <a:gd name="connsiteY0" fmla="*/ 0 h 2269068"/>
                <a:gd name="connsiteX1" fmla="*/ 1286722 w 2311821"/>
                <a:gd name="connsiteY1" fmla="*/ 151004 h 2269068"/>
                <a:gd name="connsiteX2" fmla="*/ 1266872 w 2311821"/>
                <a:gd name="connsiteY2" fmla="*/ 187574 h 2269068"/>
                <a:gd name="connsiteX3" fmla="*/ 1244915 w 2311821"/>
                <a:gd name="connsiteY3" fmla="*/ 296330 h 2269068"/>
                <a:gd name="connsiteX4" fmla="*/ 1524317 w 2311821"/>
                <a:gd name="connsiteY4" fmla="*/ 575732 h 2269068"/>
                <a:gd name="connsiteX5" fmla="*/ 1756002 w 2311821"/>
                <a:gd name="connsiteY5" fmla="*/ 452546 h 2269068"/>
                <a:gd name="connsiteX6" fmla="*/ 1772490 w 2311821"/>
                <a:gd name="connsiteY6" fmla="*/ 422168 h 2269068"/>
                <a:gd name="connsiteX7" fmla="*/ 2032423 w 2311821"/>
                <a:gd name="connsiteY7" fmla="*/ 567267 h 2269068"/>
                <a:gd name="connsiteX8" fmla="*/ 2032423 w 2311821"/>
                <a:gd name="connsiteY8" fmla="*/ 855131 h 2269068"/>
                <a:gd name="connsiteX9" fmla="*/ 2088728 w 2311821"/>
                <a:gd name="connsiteY9" fmla="*/ 860807 h 2269068"/>
                <a:gd name="connsiteX10" fmla="*/ 2311821 w 2311821"/>
                <a:gd name="connsiteY10" fmla="*/ 1134533 h 2269068"/>
                <a:gd name="connsiteX11" fmla="*/ 2088728 w 2311821"/>
                <a:gd name="connsiteY11" fmla="*/ 1408258 h 2269068"/>
                <a:gd name="connsiteX12" fmla="*/ 2032423 w 2311821"/>
                <a:gd name="connsiteY12" fmla="*/ 1413934 h 2269068"/>
                <a:gd name="connsiteX13" fmla="*/ 2032423 w 2311821"/>
                <a:gd name="connsiteY13" fmla="*/ 1701801 h 2269068"/>
                <a:gd name="connsiteX14" fmla="*/ 1770720 w 2311821"/>
                <a:gd name="connsiteY14" fmla="*/ 1847889 h 2269068"/>
                <a:gd name="connsiteX15" fmla="*/ 1781748 w 2311821"/>
                <a:gd name="connsiteY15" fmla="*/ 1868207 h 2269068"/>
                <a:gd name="connsiteX16" fmla="*/ 1803705 w 2311821"/>
                <a:gd name="connsiteY16" fmla="*/ 1976963 h 2269068"/>
                <a:gd name="connsiteX17" fmla="*/ 1524303 w 2311821"/>
                <a:gd name="connsiteY17" fmla="*/ 2256365 h 2269068"/>
                <a:gd name="connsiteX18" fmla="*/ 1292619 w 2311821"/>
                <a:gd name="connsiteY18" fmla="*/ 2133179 h 2269068"/>
                <a:gd name="connsiteX19" fmla="*/ 1284951 w 2311821"/>
                <a:gd name="connsiteY19" fmla="*/ 2119053 h 2269068"/>
                <a:gd name="connsiteX20" fmla="*/ 1016211 w 2311821"/>
                <a:gd name="connsiteY20" fmla="*/ 2269068 h 2269068"/>
                <a:gd name="connsiteX21" fmla="*/ 0 w 2311821"/>
                <a:gd name="connsiteY21" fmla="*/ 1701801 h 2269068"/>
                <a:gd name="connsiteX22" fmla="*/ 0 w 2311821"/>
                <a:gd name="connsiteY22" fmla="*/ 567267 h 2269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1821" h="2269068">
                  <a:moveTo>
                    <a:pt x="1016212" y="0"/>
                  </a:moveTo>
                  <a:lnTo>
                    <a:pt x="1286722" y="151004"/>
                  </a:lnTo>
                  <a:lnTo>
                    <a:pt x="1266872" y="187574"/>
                  </a:lnTo>
                  <a:cubicBezTo>
                    <a:pt x="1252734" y="221002"/>
                    <a:pt x="1244915" y="257753"/>
                    <a:pt x="1244915" y="296330"/>
                  </a:cubicBezTo>
                  <a:cubicBezTo>
                    <a:pt x="1244915" y="450639"/>
                    <a:pt x="1370008" y="575732"/>
                    <a:pt x="1524317" y="575732"/>
                  </a:cubicBezTo>
                  <a:cubicBezTo>
                    <a:pt x="1620760" y="575732"/>
                    <a:pt x="1705791" y="526868"/>
                    <a:pt x="1756002" y="452546"/>
                  </a:cubicBezTo>
                  <a:lnTo>
                    <a:pt x="1772490" y="422168"/>
                  </a:lnTo>
                  <a:lnTo>
                    <a:pt x="2032423" y="567267"/>
                  </a:lnTo>
                  <a:lnTo>
                    <a:pt x="2032423" y="855131"/>
                  </a:lnTo>
                  <a:lnTo>
                    <a:pt x="2088728" y="860807"/>
                  </a:lnTo>
                  <a:cubicBezTo>
                    <a:pt x="2216047" y="886861"/>
                    <a:pt x="2311821" y="999513"/>
                    <a:pt x="2311821" y="1134533"/>
                  </a:cubicBezTo>
                  <a:cubicBezTo>
                    <a:pt x="2311821" y="1269553"/>
                    <a:pt x="2216047" y="1382205"/>
                    <a:pt x="2088728" y="1408258"/>
                  </a:cubicBezTo>
                  <a:lnTo>
                    <a:pt x="2032423" y="1413934"/>
                  </a:lnTo>
                  <a:lnTo>
                    <a:pt x="2032423" y="1701801"/>
                  </a:lnTo>
                  <a:lnTo>
                    <a:pt x="1770720" y="1847889"/>
                  </a:lnTo>
                  <a:lnTo>
                    <a:pt x="1781748" y="1868207"/>
                  </a:lnTo>
                  <a:cubicBezTo>
                    <a:pt x="1795887" y="1901635"/>
                    <a:pt x="1803705" y="1938386"/>
                    <a:pt x="1803705" y="1976963"/>
                  </a:cubicBezTo>
                  <a:cubicBezTo>
                    <a:pt x="1803705" y="2131272"/>
                    <a:pt x="1678612" y="2256365"/>
                    <a:pt x="1524303" y="2256365"/>
                  </a:cubicBezTo>
                  <a:cubicBezTo>
                    <a:pt x="1427860" y="2256365"/>
                    <a:pt x="1342830" y="2207501"/>
                    <a:pt x="1292619" y="2133179"/>
                  </a:cubicBezTo>
                  <a:lnTo>
                    <a:pt x="1284951" y="2119053"/>
                  </a:lnTo>
                  <a:lnTo>
                    <a:pt x="1016211" y="2269068"/>
                  </a:lnTo>
                  <a:lnTo>
                    <a:pt x="0" y="1701801"/>
                  </a:lnTo>
                  <a:lnTo>
                    <a:pt x="0" y="567267"/>
                  </a:lnTo>
                  <a:close/>
                </a:path>
              </a:pathLst>
            </a:custGeom>
            <a:solidFill>
              <a:srgbClr val="28B9D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029430-3F00-40F2-B34C-93E420684F49}"/>
                </a:ext>
              </a:extLst>
            </p:cNvPr>
            <p:cNvSpPr/>
            <p:nvPr/>
          </p:nvSpPr>
          <p:spPr>
            <a:xfrm>
              <a:off x="3047362" y="3302126"/>
              <a:ext cx="2032420" cy="25374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26"/>
              <a:endParaRPr lang="en-US" sz="10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AE1E1B5-4E61-42FE-835E-AAAF88D277F3}"/>
              </a:ext>
            </a:extLst>
          </p:cNvPr>
          <p:cNvSpPr/>
          <p:nvPr/>
        </p:nvSpPr>
        <p:spPr>
          <a:xfrm>
            <a:off x="9188739" y="1388395"/>
            <a:ext cx="18284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26"/>
            <a:r>
              <a:rPr lang="en-US" sz="1400" b="1" dirty="0">
                <a:solidFill>
                  <a:prstClr val="white"/>
                </a:solidFill>
              </a:rPr>
              <a:t>There is a unanimous decrement in inter-arrival time for an increase in family size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F07B1F4-1C2F-447A-8566-365EFCA30514}"/>
              </a:ext>
            </a:extLst>
          </p:cNvPr>
          <p:cNvSpPr/>
          <p:nvPr/>
        </p:nvSpPr>
        <p:spPr>
          <a:xfrm>
            <a:off x="6383842" y="3093071"/>
            <a:ext cx="1806581" cy="149271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126"/>
            <a:r>
              <a:rPr lang="en-US" sz="1300" b="1" dirty="0">
                <a:solidFill>
                  <a:prstClr val="white"/>
                </a:solidFill>
                <a:latin typeface="Calibri" panose="020F0502020204030204"/>
              </a:rPr>
              <a:t>For loyal customers of Tide, there is a significant increment in inter-arrival time for people who owns the house as compared to marginals</a:t>
            </a:r>
          </a:p>
        </p:txBody>
      </p:sp>
    </p:spTree>
    <p:extLst>
      <p:ext uri="{BB962C8B-B14F-4D97-AF65-F5344CB8AC3E}">
        <p14:creationId xmlns:p14="http://schemas.microsoft.com/office/powerpoint/2010/main" val="10698171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/>
          <p:cNvCxnSpPr/>
          <p:nvPr/>
        </p:nvCxnSpPr>
        <p:spPr>
          <a:xfrm>
            <a:off x="432848" y="4028804"/>
            <a:ext cx="11326307" cy="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  <a:headEnd type="oval" w="lg" len="lg"/>
            <a:tailEnd type="oval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1016041" y="3279788"/>
            <a:ext cx="1498032" cy="14980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/>
          <p:cNvSpPr/>
          <p:nvPr/>
        </p:nvSpPr>
        <p:spPr>
          <a:xfrm>
            <a:off x="7515692" y="3279788"/>
            <a:ext cx="1498032" cy="149803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3191059" y="3279788"/>
            <a:ext cx="1498032" cy="149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Oval 33"/>
          <p:cNvSpPr/>
          <p:nvPr/>
        </p:nvSpPr>
        <p:spPr>
          <a:xfrm>
            <a:off x="9678009" y="3279788"/>
            <a:ext cx="1498032" cy="149803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0" name="Oval 39"/>
          <p:cNvSpPr/>
          <p:nvPr/>
        </p:nvSpPr>
        <p:spPr>
          <a:xfrm>
            <a:off x="5346983" y="3279788"/>
            <a:ext cx="1498032" cy="149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8" name="Circular Arrow 107"/>
          <p:cNvSpPr/>
          <p:nvPr/>
        </p:nvSpPr>
        <p:spPr>
          <a:xfrm>
            <a:off x="899517" y="2852623"/>
            <a:ext cx="1756483" cy="1756483"/>
          </a:xfrm>
          <a:prstGeom prst="circularArrow">
            <a:avLst>
              <a:gd name="adj1" fmla="val 2271"/>
              <a:gd name="adj2" fmla="val 761772"/>
              <a:gd name="adj3" fmla="val 19550703"/>
              <a:gd name="adj4" fmla="val 12575511"/>
              <a:gd name="adj5" fmla="val 5826"/>
            </a:avLst>
          </a:pr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9" name="Circular Arrow 108"/>
          <p:cNvSpPr/>
          <p:nvPr/>
        </p:nvSpPr>
        <p:spPr>
          <a:xfrm flipV="1">
            <a:off x="3061833" y="3448507"/>
            <a:ext cx="1756483" cy="1756483"/>
          </a:xfrm>
          <a:prstGeom prst="circularArrow">
            <a:avLst>
              <a:gd name="adj1" fmla="val 2271"/>
              <a:gd name="adj2" fmla="val 761772"/>
              <a:gd name="adj3" fmla="val 19550703"/>
              <a:gd name="adj4" fmla="val 12575511"/>
              <a:gd name="adj5" fmla="val 5826"/>
            </a:avLst>
          </a:prstGeom>
          <a:solidFill>
            <a:schemeClr val="accent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0" name="Circular Arrow 109"/>
          <p:cNvSpPr/>
          <p:nvPr/>
        </p:nvSpPr>
        <p:spPr>
          <a:xfrm>
            <a:off x="5217760" y="2852623"/>
            <a:ext cx="1756483" cy="1756483"/>
          </a:xfrm>
          <a:prstGeom prst="circularArrow">
            <a:avLst>
              <a:gd name="adj1" fmla="val 2271"/>
              <a:gd name="adj2" fmla="val 761772"/>
              <a:gd name="adj3" fmla="val 19550703"/>
              <a:gd name="adj4" fmla="val 12575511"/>
              <a:gd name="adj5" fmla="val 5826"/>
            </a:avLst>
          </a:prstGeom>
          <a:solidFill>
            <a:schemeClr val="accent3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1" name="Circular Arrow 110"/>
          <p:cNvSpPr/>
          <p:nvPr/>
        </p:nvSpPr>
        <p:spPr>
          <a:xfrm flipV="1">
            <a:off x="7386468" y="3448507"/>
            <a:ext cx="1756483" cy="1756483"/>
          </a:xfrm>
          <a:prstGeom prst="circularArrow">
            <a:avLst>
              <a:gd name="adj1" fmla="val 2271"/>
              <a:gd name="adj2" fmla="val 761772"/>
              <a:gd name="adj3" fmla="val 19550703"/>
              <a:gd name="adj4" fmla="val 12575511"/>
              <a:gd name="adj5" fmla="val 5826"/>
            </a:avLst>
          </a:prstGeom>
          <a:solidFill>
            <a:schemeClr val="accent4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2" name="Circular Arrow 111"/>
          <p:cNvSpPr/>
          <p:nvPr/>
        </p:nvSpPr>
        <p:spPr>
          <a:xfrm>
            <a:off x="9542393" y="2852623"/>
            <a:ext cx="1756483" cy="1756483"/>
          </a:xfrm>
          <a:prstGeom prst="circularArrow">
            <a:avLst>
              <a:gd name="adj1" fmla="val 2271"/>
              <a:gd name="adj2" fmla="val 761772"/>
              <a:gd name="adj3" fmla="val 19550703"/>
              <a:gd name="adj4" fmla="val 12575511"/>
              <a:gd name="adj5" fmla="val 5826"/>
            </a:avLst>
          </a:prstGeom>
          <a:solidFill>
            <a:schemeClr val="accent5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4" name="Group 113"/>
          <p:cNvGrpSpPr/>
          <p:nvPr/>
        </p:nvGrpSpPr>
        <p:grpSpPr>
          <a:xfrm>
            <a:off x="1585347" y="3748403"/>
            <a:ext cx="388808" cy="491699"/>
            <a:chOff x="-1029539" y="1581150"/>
            <a:chExt cx="2303463" cy="2913063"/>
          </a:xfrm>
          <a:solidFill>
            <a:schemeClr val="bg1"/>
          </a:solidFill>
        </p:grpSpPr>
        <p:sp>
          <p:nvSpPr>
            <p:cNvPr id="115" name="Freeform 6"/>
            <p:cNvSpPr>
              <a:spLocks noEditPoints="1"/>
            </p:cNvSpPr>
            <p:nvPr/>
          </p:nvSpPr>
          <p:spPr bwMode="auto">
            <a:xfrm>
              <a:off x="-1029539" y="1581150"/>
              <a:ext cx="2303463" cy="2913063"/>
            </a:xfrm>
            <a:custGeom>
              <a:avLst/>
              <a:gdLst>
                <a:gd name="T0" fmla="*/ 1196 w 2902"/>
                <a:gd name="T1" fmla="*/ 1491 h 3670"/>
                <a:gd name="T2" fmla="*/ 939 w 2902"/>
                <a:gd name="T3" fmla="*/ 1669 h 3670"/>
                <a:gd name="T4" fmla="*/ 784 w 2902"/>
                <a:gd name="T5" fmla="*/ 1944 h 3670"/>
                <a:gd name="T6" fmla="*/ 769 w 2902"/>
                <a:gd name="T7" fmla="*/ 2271 h 3670"/>
                <a:gd name="T8" fmla="*/ 898 w 2902"/>
                <a:gd name="T9" fmla="*/ 2560 h 3670"/>
                <a:gd name="T10" fmla="*/ 1138 w 2902"/>
                <a:gd name="T11" fmla="*/ 2761 h 3670"/>
                <a:gd name="T12" fmla="*/ 1450 w 2902"/>
                <a:gd name="T13" fmla="*/ 2836 h 3670"/>
                <a:gd name="T14" fmla="*/ 1764 w 2902"/>
                <a:gd name="T15" fmla="*/ 2761 h 3670"/>
                <a:gd name="T16" fmla="*/ 2004 w 2902"/>
                <a:gd name="T17" fmla="*/ 2560 h 3670"/>
                <a:gd name="T18" fmla="*/ 2133 w 2902"/>
                <a:gd name="T19" fmla="*/ 2271 h 3670"/>
                <a:gd name="T20" fmla="*/ 2118 w 2902"/>
                <a:gd name="T21" fmla="*/ 1944 h 3670"/>
                <a:gd name="T22" fmla="*/ 1963 w 2902"/>
                <a:gd name="T23" fmla="*/ 1669 h 3670"/>
                <a:gd name="T24" fmla="*/ 1706 w 2902"/>
                <a:gd name="T25" fmla="*/ 1491 h 3670"/>
                <a:gd name="T26" fmla="*/ 2031 w 2902"/>
                <a:gd name="T27" fmla="*/ 430 h 3670"/>
                <a:gd name="T28" fmla="*/ 251 w 2902"/>
                <a:gd name="T29" fmla="*/ 3418 h 3670"/>
                <a:gd name="T30" fmla="*/ 2605 w 2902"/>
                <a:gd name="T31" fmla="*/ 3332 h 3670"/>
                <a:gd name="T32" fmla="*/ 2488 w 2902"/>
                <a:gd name="T33" fmla="*/ 3344 h 3670"/>
                <a:gd name="T34" fmla="*/ 596 w 2902"/>
                <a:gd name="T35" fmla="*/ 3097 h 3670"/>
                <a:gd name="T36" fmla="*/ 502 w 2902"/>
                <a:gd name="T37" fmla="*/ 3003 h 3670"/>
                <a:gd name="T38" fmla="*/ 545 w 2902"/>
                <a:gd name="T39" fmla="*/ 2875 h 3670"/>
                <a:gd name="T40" fmla="*/ 772 w 2902"/>
                <a:gd name="T41" fmla="*/ 2799 h 3670"/>
                <a:gd name="T42" fmla="*/ 596 w 2902"/>
                <a:gd name="T43" fmla="*/ 2628 h 3670"/>
                <a:gd name="T44" fmla="*/ 502 w 2902"/>
                <a:gd name="T45" fmla="*/ 2533 h 3670"/>
                <a:gd name="T46" fmla="*/ 543 w 2902"/>
                <a:gd name="T47" fmla="*/ 2408 h 3670"/>
                <a:gd name="T48" fmla="*/ 507 w 2902"/>
                <a:gd name="T49" fmla="*/ 2067 h 3670"/>
                <a:gd name="T50" fmla="*/ 596 w 2902"/>
                <a:gd name="T51" fmla="*/ 1734 h 3670"/>
                <a:gd name="T52" fmla="*/ 502 w 2902"/>
                <a:gd name="T53" fmla="*/ 1641 h 3670"/>
                <a:gd name="T54" fmla="*/ 545 w 2902"/>
                <a:gd name="T55" fmla="*/ 1514 h 3670"/>
                <a:gd name="T56" fmla="*/ 817 w 2902"/>
                <a:gd name="T57" fmla="*/ 1435 h 3670"/>
                <a:gd name="T58" fmla="*/ 1125 w 2902"/>
                <a:gd name="T59" fmla="*/ 1248 h 3670"/>
                <a:gd name="T60" fmla="*/ 526 w 2902"/>
                <a:gd name="T61" fmla="*/ 1201 h 3670"/>
                <a:gd name="T62" fmla="*/ 512 w 2902"/>
                <a:gd name="T63" fmla="*/ 1067 h 3670"/>
                <a:gd name="T64" fmla="*/ 625 w 2902"/>
                <a:gd name="T65" fmla="*/ 996 h 3670"/>
                <a:gd name="T66" fmla="*/ 1617 w 2902"/>
                <a:gd name="T67" fmla="*/ 1043 h 3670"/>
                <a:gd name="T68" fmla="*/ 1636 w 2902"/>
                <a:gd name="T69" fmla="*/ 1166 h 3670"/>
                <a:gd name="T70" fmla="*/ 1833 w 2902"/>
                <a:gd name="T71" fmla="*/ 1270 h 3670"/>
                <a:gd name="T72" fmla="*/ 2137 w 2902"/>
                <a:gd name="T73" fmla="*/ 1486 h 3670"/>
                <a:gd name="T74" fmla="*/ 2376 w 2902"/>
                <a:gd name="T75" fmla="*/ 1533 h 3670"/>
                <a:gd name="T76" fmla="*/ 2390 w 2902"/>
                <a:gd name="T77" fmla="*/ 1667 h 3670"/>
                <a:gd name="T78" fmla="*/ 2333 w 2902"/>
                <a:gd name="T79" fmla="*/ 1797 h 3670"/>
                <a:gd name="T80" fmla="*/ 2397 w 2902"/>
                <a:gd name="T81" fmla="*/ 2139 h 3670"/>
                <a:gd name="T82" fmla="*/ 2377 w 2902"/>
                <a:gd name="T83" fmla="*/ 2427 h 3670"/>
                <a:gd name="T84" fmla="*/ 2390 w 2902"/>
                <a:gd name="T85" fmla="*/ 2559 h 3670"/>
                <a:gd name="T86" fmla="*/ 2277 w 2902"/>
                <a:gd name="T87" fmla="*/ 2630 h 3670"/>
                <a:gd name="T88" fmla="*/ 2639 w 2902"/>
                <a:gd name="T89" fmla="*/ 3155 h 3670"/>
                <a:gd name="T90" fmla="*/ 1850 w 2902"/>
                <a:gd name="T91" fmla="*/ 1112 h 3670"/>
                <a:gd name="T92" fmla="*/ 1780 w 2902"/>
                <a:gd name="T93" fmla="*/ 999 h 3670"/>
                <a:gd name="T94" fmla="*/ 1930 w 2902"/>
                <a:gd name="T95" fmla="*/ 3 h 3670"/>
                <a:gd name="T96" fmla="*/ 2881 w 2902"/>
                <a:gd name="T97" fmla="*/ 930 h 3670"/>
                <a:gd name="T98" fmla="*/ 2899 w 2902"/>
                <a:gd name="T99" fmla="*/ 3573 h 3670"/>
                <a:gd name="T100" fmla="*/ 2805 w 2902"/>
                <a:gd name="T101" fmla="*/ 3666 h 3670"/>
                <a:gd name="T102" fmla="*/ 47 w 2902"/>
                <a:gd name="T103" fmla="*/ 3643 h 3670"/>
                <a:gd name="T104" fmla="*/ 0 w 2902"/>
                <a:gd name="T105" fmla="*/ 126 h 3670"/>
                <a:gd name="T106" fmla="*/ 70 w 2902"/>
                <a:gd name="T107" fmla="*/ 13 h 3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2" h="3670">
                  <a:moveTo>
                    <a:pt x="1450" y="1442"/>
                  </a:moveTo>
                  <a:lnTo>
                    <a:pt x="1384" y="1445"/>
                  </a:lnTo>
                  <a:lnTo>
                    <a:pt x="1319" y="1454"/>
                  </a:lnTo>
                  <a:lnTo>
                    <a:pt x="1256" y="1470"/>
                  </a:lnTo>
                  <a:lnTo>
                    <a:pt x="1196" y="1491"/>
                  </a:lnTo>
                  <a:lnTo>
                    <a:pt x="1138" y="1517"/>
                  </a:lnTo>
                  <a:lnTo>
                    <a:pt x="1083" y="1548"/>
                  </a:lnTo>
                  <a:lnTo>
                    <a:pt x="1030" y="1584"/>
                  </a:lnTo>
                  <a:lnTo>
                    <a:pt x="982" y="1625"/>
                  </a:lnTo>
                  <a:lnTo>
                    <a:pt x="939" y="1669"/>
                  </a:lnTo>
                  <a:lnTo>
                    <a:pt x="898" y="1718"/>
                  </a:lnTo>
                  <a:lnTo>
                    <a:pt x="862" y="1769"/>
                  </a:lnTo>
                  <a:lnTo>
                    <a:pt x="831" y="1825"/>
                  </a:lnTo>
                  <a:lnTo>
                    <a:pt x="805" y="1882"/>
                  </a:lnTo>
                  <a:lnTo>
                    <a:pt x="784" y="1944"/>
                  </a:lnTo>
                  <a:lnTo>
                    <a:pt x="769" y="2007"/>
                  </a:lnTo>
                  <a:lnTo>
                    <a:pt x="759" y="2072"/>
                  </a:lnTo>
                  <a:lnTo>
                    <a:pt x="756" y="2139"/>
                  </a:lnTo>
                  <a:lnTo>
                    <a:pt x="759" y="2206"/>
                  </a:lnTo>
                  <a:lnTo>
                    <a:pt x="769" y="2271"/>
                  </a:lnTo>
                  <a:lnTo>
                    <a:pt x="784" y="2334"/>
                  </a:lnTo>
                  <a:lnTo>
                    <a:pt x="805" y="2396"/>
                  </a:lnTo>
                  <a:lnTo>
                    <a:pt x="831" y="2454"/>
                  </a:lnTo>
                  <a:lnTo>
                    <a:pt x="862" y="2509"/>
                  </a:lnTo>
                  <a:lnTo>
                    <a:pt x="898" y="2560"/>
                  </a:lnTo>
                  <a:lnTo>
                    <a:pt x="939" y="2608"/>
                  </a:lnTo>
                  <a:lnTo>
                    <a:pt x="982" y="2653"/>
                  </a:lnTo>
                  <a:lnTo>
                    <a:pt x="1030" y="2694"/>
                  </a:lnTo>
                  <a:lnTo>
                    <a:pt x="1083" y="2730"/>
                  </a:lnTo>
                  <a:lnTo>
                    <a:pt x="1138" y="2761"/>
                  </a:lnTo>
                  <a:lnTo>
                    <a:pt x="1196" y="2787"/>
                  </a:lnTo>
                  <a:lnTo>
                    <a:pt x="1256" y="2808"/>
                  </a:lnTo>
                  <a:lnTo>
                    <a:pt x="1319" y="2824"/>
                  </a:lnTo>
                  <a:lnTo>
                    <a:pt x="1384" y="2833"/>
                  </a:lnTo>
                  <a:lnTo>
                    <a:pt x="1450" y="2836"/>
                  </a:lnTo>
                  <a:lnTo>
                    <a:pt x="1517" y="2833"/>
                  </a:lnTo>
                  <a:lnTo>
                    <a:pt x="1582" y="2824"/>
                  </a:lnTo>
                  <a:lnTo>
                    <a:pt x="1646" y="2808"/>
                  </a:lnTo>
                  <a:lnTo>
                    <a:pt x="1706" y="2787"/>
                  </a:lnTo>
                  <a:lnTo>
                    <a:pt x="1764" y="2761"/>
                  </a:lnTo>
                  <a:lnTo>
                    <a:pt x="1819" y="2730"/>
                  </a:lnTo>
                  <a:lnTo>
                    <a:pt x="1871" y="2694"/>
                  </a:lnTo>
                  <a:lnTo>
                    <a:pt x="1919" y="2653"/>
                  </a:lnTo>
                  <a:lnTo>
                    <a:pt x="1963" y="2608"/>
                  </a:lnTo>
                  <a:lnTo>
                    <a:pt x="2004" y="2560"/>
                  </a:lnTo>
                  <a:lnTo>
                    <a:pt x="2039" y="2509"/>
                  </a:lnTo>
                  <a:lnTo>
                    <a:pt x="2071" y="2454"/>
                  </a:lnTo>
                  <a:lnTo>
                    <a:pt x="2097" y="2396"/>
                  </a:lnTo>
                  <a:lnTo>
                    <a:pt x="2118" y="2334"/>
                  </a:lnTo>
                  <a:lnTo>
                    <a:pt x="2133" y="2271"/>
                  </a:lnTo>
                  <a:lnTo>
                    <a:pt x="2142" y="2206"/>
                  </a:lnTo>
                  <a:lnTo>
                    <a:pt x="2145" y="2139"/>
                  </a:lnTo>
                  <a:lnTo>
                    <a:pt x="2142" y="2072"/>
                  </a:lnTo>
                  <a:lnTo>
                    <a:pt x="2133" y="2007"/>
                  </a:lnTo>
                  <a:lnTo>
                    <a:pt x="2118" y="1944"/>
                  </a:lnTo>
                  <a:lnTo>
                    <a:pt x="2097" y="1882"/>
                  </a:lnTo>
                  <a:lnTo>
                    <a:pt x="2071" y="1825"/>
                  </a:lnTo>
                  <a:lnTo>
                    <a:pt x="2039" y="1769"/>
                  </a:lnTo>
                  <a:lnTo>
                    <a:pt x="2004" y="1718"/>
                  </a:lnTo>
                  <a:lnTo>
                    <a:pt x="1963" y="1669"/>
                  </a:lnTo>
                  <a:lnTo>
                    <a:pt x="1919" y="1625"/>
                  </a:lnTo>
                  <a:lnTo>
                    <a:pt x="1871" y="1584"/>
                  </a:lnTo>
                  <a:lnTo>
                    <a:pt x="1819" y="1548"/>
                  </a:lnTo>
                  <a:lnTo>
                    <a:pt x="1764" y="1517"/>
                  </a:lnTo>
                  <a:lnTo>
                    <a:pt x="1706" y="1491"/>
                  </a:lnTo>
                  <a:lnTo>
                    <a:pt x="1646" y="1470"/>
                  </a:lnTo>
                  <a:lnTo>
                    <a:pt x="1582" y="1454"/>
                  </a:lnTo>
                  <a:lnTo>
                    <a:pt x="1517" y="1445"/>
                  </a:lnTo>
                  <a:lnTo>
                    <a:pt x="1450" y="1442"/>
                  </a:lnTo>
                  <a:close/>
                  <a:moveTo>
                    <a:pt x="2031" y="430"/>
                  </a:moveTo>
                  <a:lnTo>
                    <a:pt x="2031" y="874"/>
                  </a:lnTo>
                  <a:lnTo>
                    <a:pt x="2473" y="874"/>
                  </a:lnTo>
                  <a:lnTo>
                    <a:pt x="2031" y="430"/>
                  </a:lnTo>
                  <a:close/>
                  <a:moveTo>
                    <a:pt x="251" y="252"/>
                  </a:moveTo>
                  <a:lnTo>
                    <a:pt x="251" y="3418"/>
                  </a:lnTo>
                  <a:lnTo>
                    <a:pt x="2651" y="3418"/>
                  </a:lnTo>
                  <a:lnTo>
                    <a:pt x="2651" y="3279"/>
                  </a:lnTo>
                  <a:lnTo>
                    <a:pt x="2639" y="3299"/>
                  </a:lnTo>
                  <a:lnTo>
                    <a:pt x="2625" y="3317"/>
                  </a:lnTo>
                  <a:lnTo>
                    <a:pt x="2605" y="3332"/>
                  </a:lnTo>
                  <a:lnTo>
                    <a:pt x="2583" y="3344"/>
                  </a:lnTo>
                  <a:lnTo>
                    <a:pt x="2560" y="3351"/>
                  </a:lnTo>
                  <a:lnTo>
                    <a:pt x="2537" y="3354"/>
                  </a:lnTo>
                  <a:lnTo>
                    <a:pt x="2512" y="3351"/>
                  </a:lnTo>
                  <a:lnTo>
                    <a:pt x="2488" y="3344"/>
                  </a:lnTo>
                  <a:lnTo>
                    <a:pt x="2467" y="3332"/>
                  </a:lnTo>
                  <a:lnTo>
                    <a:pt x="2447" y="3317"/>
                  </a:lnTo>
                  <a:lnTo>
                    <a:pt x="2231" y="3100"/>
                  </a:lnTo>
                  <a:lnTo>
                    <a:pt x="625" y="3100"/>
                  </a:lnTo>
                  <a:lnTo>
                    <a:pt x="596" y="3097"/>
                  </a:lnTo>
                  <a:lnTo>
                    <a:pt x="569" y="3087"/>
                  </a:lnTo>
                  <a:lnTo>
                    <a:pt x="545" y="3072"/>
                  </a:lnTo>
                  <a:lnTo>
                    <a:pt x="526" y="3052"/>
                  </a:lnTo>
                  <a:lnTo>
                    <a:pt x="512" y="3030"/>
                  </a:lnTo>
                  <a:lnTo>
                    <a:pt x="502" y="3003"/>
                  </a:lnTo>
                  <a:lnTo>
                    <a:pt x="498" y="2974"/>
                  </a:lnTo>
                  <a:lnTo>
                    <a:pt x="502" y="2945"/>
                  </a:lnTo>
                  <a:lnTo>
                    <a:pt x="512" y="2919"/>
                  </a:lnTo>
                  <a:lnTo>
                    <a:pt x="526" y="2895"/>
                  </a:lnTo>
                  <a:lnTo>
                    <a:pt x="545" y="2875"/>
                  </a:lnTo>
                  <a:lnTo>
                    <a:pt x="569" y="2861"/>
                  </a:lnTo>
                  <a:lnTo>
                    <a:pt x="596" y="2852"/>
                  </a:lnTo>
                  <a:lnTo>
                    <a:pt x="625" y="2848"/>
                  </a:lnTo>
                  <a:lnTo>
                    <a:pt x="822" y="2848"/>
                  </a:lnTo>
                  <a:lnTo>
                    <a:pt x="772" y="2799"/>
                  </a:lnTo>
                  <a:lnTo>
                    <a:pt x="724" y="2746"/>
                  </a:lnTo>
                  <a:lnTo>
                    <a:pt x="681" y="2690"/>
                  </a:lnTo>
                  <a:lnTo>
                    <a:pt x="641" y="2631"/>
                  </a:lnTo>
                  <a:lnTo>
                    <a:pt x="625" y="2631"/>
                  </a:lnTo>
                  <a:lnTo>
                    <a:pt x="596" y="2628"/>
                  </a:lnTo>
                  <a:lnTo>
                    <a:pt x="569" y="2617"/>
                  </a:lnTo>
                  <a:lnTo>
                    <a:pt x="545" y="2603"/>
                  </a:lnTo>
                  <a:lnTo>
                    <a:pt x="526" y="2583"/>
                  </a:lnTo>
                  <a:lnTo>
                    <a:pt x="512" y="2560"/>
                  </a:lnTo>
                  <a:lnTo>
                    <a:pt x="502" y="2533"/>
                  </a:lnTo>
                  <a:lnTo>
                    <a:pt x="498" y="2504"/>
                  </a:lnTo>
                  <a:lnTo>
                    <a:pt x="502" y="2476"/>
                  </a:lnTo>
                  <a:lnTo>
                    <a:pt x="511" y="2450"/>
                  </a:lnTo>
                  <a:lnTo>
                    <a:pt x="525" y="2427"/>
                  </a:lnTo>
                  <a:lnTo>
                    <a:pt x="543" y="2408"/>
                  </a:lnTo>
                  <a:lnTo>
                    <a:pt x="527" y="2343"/>
                  </a:lnTo>
                  <a:lnTo>
                    <a:pt x="515" y="2277"/>
                  </a:lnTo>
                  <a:lnTo>
                    <a:pt x="507" y="2208"/>
                  </a:lnTo>
                  <a:lnTo>
                    <a:pt x="505" y="2139"/>
                  </a:lnTo>
                  <a:lnTo>
                    <a:pt x="507" y="2067"/>
                  </a:lnTo>
                  <a:lnTo>
                    <a:pt x="515" y="1998"/>
                  </a:lnTo>
                  <a:lnTo>
                    <a:pt x="529" y="1928"/>
                  </a:lnTo>
                  <a:lnTo>
                    <a:pt x="546" y="1862"/>
                  </a:lnTo>
                  <a:lnTo>
                    <a:pt x="569" y="1797"/>
                  </a:lnTo>
                  <a:lnTo>
                    <a:pt x="596" y="1734"/>
                  </a:lnTo>
                  <a:lnTo>
                    <a:pt x="569" y="1725"/>
                  </a:lnTo>
                  <a:lnTo>
                    <a:pt x="545" y="1710"/>
                  </a:lnTo>
                  <a:lnTo>
                    <a:pt x="526" y="1691"/>
                  </a:lnTo>
                  <a:lnTo>
                    <a:pt x="512" y="1667"/>
                  </a:lnTo>
                  <a:lnTo>
                    <a:pt x="502" y="1641"/>
                  </a:lnTo>
                  <a:lnTo>
                    <a:pt x="498" y="1612"/>
                  </a:lnTo>
                  <a:lnTo>
                    <a:pt x="502" y="1583"/>
                  </a:lnTo>
                  <a:lnTo>
                    <a:pt x="512" y="1556"/>
                  </a:lnTo>
                  <a:lnTo>
                    <a:pt x="526" y="1533"/>
                  </a:lnTo>
                  <a:lnTo>
                    <a:pt x="545" y="1514"/>
                  </a:lnTo>
                  <a:lnTo>
                    <a:pt x="569" y="1499"/>
                  </a:lnTo>
                  <a:lnTo>
                    <a:pt x="596" y="1489"/>
                  </a:lnTo>
                  <a:lnTo>
                    <a:pt x="625" y="1486"/>
                  </a:lnTo>
                  <a:lnTo>
                    <a:pt x="765" y="1486"/>
                  </a:lnTo>
                  <a:lnTo>
                    <a:pt x="817" y="1435"/>
                  </a:lnTo>
                  <a:lnTo>
                    <a:pt x="873" y="1389"/>
                  </a:lnTo>
                  <a:lnTo>
                    <a:pt x="931" y="1347"/>
                  </a:lnTo>
                  <a:lnTo>
                    <a:pt x="992" y="1309"/>
                  </a:lnTo>
                  <a:lnTo>
                    <a:pt x="1057" y="1276"/>
                  </a:lnTo>
                  <a:lnTo>
                    <a:pt x="1125" y="1248"/>
                  </a:lnTo>
                  <a:lnTo>
                    <a:pt x="625" y="1248"/>
                  </a:lnTo>
                  <a:lnTo>
                    <a:pt x="596" y="1245"/>
                  </a:lnTo>
                  <a:lnTo>
                    <a:pt x="569" y="1236"/>
                  </a:lnTo>
                  <a:lnTo>
                    <a:pt x="545" y="1220"/>
                  </a:lnTo>
                  <a:lnTo>
                    <a:pt x="526" y="1201"/>
                  </a:lnTo>
                  <a:lnTo>
                    <a:pt x="512" y="1177"/>
                  </a:lnTo>
                  <a:lnTo>
                    <a:pt x="502" y="1151"/>
                  </a:lnTo>
                  <a:lnTo>
                    <a:pt x="498" y="1123"/>
                  </a:lnTo>
                  <a:lnTo>
                    <a:pt x="502" y="1093"/>
                  </a:lnTo>
                  <a:lnTo>
                    <a:pt x="512" y="1067"/>
                  </a:lnTo>
                  <a:lnTo>
                    <a:pt x="526" y="1043"/>
                  </a:lnTo>
                  <a:lnTo>
                    <a:pt x="545" y="1024"/>
                  </a:lnTo>
                  <a:lnTo>
                    <a:pt x="569" y="1009"/>
                  </a:lnTo>
                  <a:lnTo>
                    <a:pt x="596" y="999"/>
                  </a:lnTo>
                  <a:lnTo>
                    <a:pt x="625" y="996"/>
                  </a:lnTo>
                  <a:lnTo>
                    <a:pt x="1519" y="996"/>
                  </a:lnTo>
                  <a:lnTo>
                    <a:pt x="1548" y="999"/>
                  </a:lnTo>
                  <a:lnTo>
                    <a:pt x="1573" y="1009"/>
                  </a:lnTo>
                  <a:lnTo>
                    <a:pt x="1597" y="1024"/>
                  </a:lnTo>
                  <a:lnTo>
                    <a:pt x="1617" y="1043"/>
                  </a:lnTo>
                  <a:lnTo>
                    <a:pt x="1631" y="1067"/>
                  </a:lnTo>
                  <a:lnTo>
                    <a:pt x="1641" y="1093"/>
                  </a:lnTo>
                  <a:lnTo>
                    <a:pt x="1645" y="1123"/>
                  </a:lnTo>
                  <a:lnTo>
                    <a:pt x="1643" y="1145"/>
                  </a:lnTo>
                  <a:lnTo>
                    <a:pt x="1636" y="1166"/>
                  </a:lnTo>
                  <a:lnTo>
                    <a:pt x="1627" y="1186"/>
                  </a:lnTo>
                  <a:lnTo>
                    <a:pt x="1614" y="1204"/>
                  </a:lnTo>
                  <a:lnTo>
                    <a:pt x="1690" y="1221"/>
                  </a:lnTo>
                  <a:lnTo>
                    <a:pt x="1762" y="1244"/>
                  </a:lnTo>
                  <a:lnTo>
                    <a:pt x="1833" y="1270"/>
                  </a:lnTo>
                  <a:lnTo>
                    <a:pt x="1900" y="1304"/>
                  </a:lnTo>
                  <a:lnTo>
                    <a:pt x="1964" y="1342"/>
                  </a:lnTo>
                  <a:lnTo>
                    <a:pt x="2026" y="1386"/>
                  </a:lnTo>
                  <a:lnTo>
                    <a:pt x="2083" y="1434"/>
                  </a:lnTo>
                  <a:lnTo>
                    <a:pt x="2137" y="1486"/>
                  </a:lnTo>
                  <a:lnTo>
                    <a:pt x="2277" y="1486"/>
                  </a:lnTo>
                  <a:lnTo>
                    <a:pt x="2306" y="1489"/>
                  </a:lnTo>
                  <a:lnTo>
                    <a:pt x="2333" y="1499"/>
                  </a:lnTo>
                  <a:lnTo>
                    <a:pt x="2357" y="1514"/>
                  </a:lnTo>
                  <a:lnTo>
                    <a:pt x="2376" y="1533"/>
                  </a:lnTo>
                  <a:lnTo>
                    <a:pt x="2390" y="1556"/>
                  </a:lnTo>
                  <a:lnTo>
                    <a:pt x="2400" y="1583"/>
                  </a:lnTo>
                  <a:lnTo>
                    <a:pt x="2404" y="1612"/>
                  </a:lnTo>
                  <a:lnTo>
                    <a:pt x="2400" y="1640"/>
                  </a:lnTo>
                  <a:lnTo>
                    <a:pt x="2390" y="1667"/>
                  </a:lnTo>
                  <a:lnTo>
                    <a:pt x="2376" y="1691"/>
                  </a:lnTo>
                  <a:lnTo>
                    <a:pt x="2357" y="1710"/>
                  </a:lnTo>
                  <a:lnTo>
                    <a:pt x="2333" y="1725"/>
                  </a:lnTo>
                  <a:lnTo>
                    <a:pt x="2306" y="1734"/>
                  </a:lnTo>
                  <a:lnTo>
                    <a:pt x="2333" y="1797"/>
                  </a:lnTo>
                  <a:lnTo>
                    <a:pt x="2356" y="1862"/>
                  </a:lnTo>
                  <a:lnTo>
                    <a:pt x="2373" y="1928"/>
                  </a:lnTo>
                  <a:lnTo>
                    <a:pt x="2387" y="1997"/>
                  </a:lnTo>
                  <a:lnTo>
                    <a:pt x="2395" y="2067"/>
                  </a:lnTo>
                  <a:lnTo>
                    <a:pt x="2397" y="2139"/>
                  </a:lnTo>
                  <a:lnTo>
                    <a:pt x="2395" y="2208"/>
                  </a:lnTo>
                  <a:lnTo>
                    <a:pt x="2387" y="2277"/>
                  </a:lnTo>
                  <a:lnTo>
                    <a:pt x="2375" y="2343"/>
                  </a:lnTo>
                  <a:lnTo>
                    <a:pt x="2358" y="2408"/>
                  </a:lnTo>
                  <a:lnTo>
                    <a:pt x="2377" y="2427"/>
                  </a:lnTo>
                  <a:lnTo>
                    <a:pt x="2391" y="2450"/>
                  </a:lnTo>
                  <a:lnTo>
                    <a:pt x="2400" y="2476"/>
                  </a:lnTo>
                  <a:lnTo>
                    <a:pt x="2404" y="2504"/>
                  </a:lnTo>
                  <a:lnTo>
                    <a:pt x="2400" y="2533"/>
                  </a:lnTo>
                  <a:lnTo>
                    <a:pt x="2390" y="2559"/>
                  </a:lnTo>
                  <a:lnTo>
                    <a:pt x="2376" y="2583"/>
                  </a:lnTo>
                  <a:lnTo>
                    <a:pt x="2357" y="2603"/>
                  </a:lnTo>
                  <a:lnTo>
                    <a:pt x="2333" y="2617"/>
                  </a:lnTo>
                  <a:lnTo>
                    <a:pt x="2306" y="2628"/>
                  </a:lnTo>
                  <a:lnTo>
                    <a:pt x="2277" y="2630"/>
                  </a:lnTo>
                  <a:lnTo>
                    <a:pt x="2261" y="2630"/>
                  </a:lnTo>
                  <a:lnTo>
                    <a:pt x="2233" y="2673"/>
                  </a:lnTo>
                  <a:lnTo>
                    <a:pt x="2202" y="2715"/>
                  </a:lnTo>
                  <a:lnTo>
                    <a:pt x="2625" y="3137"/>
                  </a:lnTo>
                  <a:lnTo>
                    <a:pt x="2639" y="3155"/>
                  </a:lnTo>
                  <a:lnTo>
                    <a:pt x="2651" y="3176"/>
                  </a:lnTo>
                  <a:lnTo>
                    <a:pt x="2651" y="1126"/>
                  </a:lnTo>
                  <a:lnTo>
                    <a:pt x="1905" y="1126"/>
                  </a:lnTo>
                  <a:lnTo>
                    <a:pt x="1876" y="1123"/>
                  </a:lnTo>
                  <a:lnTo>
                    <a:pt x="1850" y="1112"/>
                  </a:lnTo>
                  <a:lnTo>
                    <a:pt x="1827" y="1098"/>
                  </a:lnTo>
                  <a:lnTo>
                    <a:pt x="1807" y="1078"/>
                  </a:lnTo>
                  <a:lnTo>
                    <a:pt x="1792" y="1055"/>
                  </a:lnTo>
                  <a:lnTo>
                    <a:pt x="1783" y="1028"/>
                  </a:lnTo>
                  <a:lnTo>
                    <a:pt x="1780" y="999"/>
                  </a:lnTo>
                  <a:lnTo>
                    <a:pt x="1780" y="252"/>
                  </a:lnTo>
                  <a:lnTo>
                    <a:pt x="251" y="252"/>
                  </a:lnTo>
                  <a:close/>
                  <a:moveTo>
                    <a:pt x="125" y="0"/>
                  </a:moveTo>
                  <a:lnTo>
                    <a:pt x="1905" y="0"/>
                  </a:lnTo>
                  <a:lnTo>
                    <a:pt x="1930" y="3"/>
                  </a:lnTo>
                  <a:lnTo>
                    <a:pt x="1953" y="10"/>
                  </a:lnTo>
                  <a:lnTo>
                    <a:pt x="1976" y="21"/>
                  </a:lnTo>
                  <a:lnTo>
                    <a:pt x="1995" y="37"/>
                  </a:lnTo>
                  <a:lnTo>
                    <a:pt x="2865" y="910"/>
                  </a:lnTo>
                  <a:lnTo>
                    <a:pt x="2881" y="930"/>
                  </a:lnTo>
                  <a:lnTo>
                    <a:pt x="2892" y="951"/>
                  </a:lnTo>
                  <a:lnTo>
                    <a:pt x="2900" y="975"/>
                  </a:lnTo>
                  <a:lnTo>
                    <a:pt x="2902" y="999"/>
                  </a:lnTo>
                  <a:lnTo>
                    <a:pt x="2902" y="3544"/>
                  </a:lnTo>
                  <a:lnTo>
                    <a:pt x="2899" y="3573"/>
                  </a:lnTo>
                  <a:lnTo>
                    <a:pt x="2890" y="3599"/>
                  </a:lnTo>
                  <a:lnTo>
                    <a:pt x="2874" y="3623"/>
                  </a:lnTo>
                  <a:lnTo>
                    <a:pt x="2855" y="3643"/>
                  </a:lnTo>
                  <a:lnTo>
                    <a:pt x="2832" y="3657"/>
                  </a:lnTo>
                  <a:lnTo>
                    <a:pt x="2805" y="3666"/>
                  </a:lnTo>
                  <a:lnTo>
                    <a:pt x="2776" y="3670"/>
                  </a:lnTo>
                  <a:lnTo>
                    <a:pt x="125" y="3670"/>
                  </a:lnTo>
                  <a:lnTo>
                    <a:pt x="97" y="3666"/>
                  </a:lnTo>
                  <a:lnTo>
                    <a:pt x="70" y="3657"/>
                  </a:lnTo>
                  <a:lnTo>
                    <a:pt x="47" y="3643"/>
                  </a:lnTo>
                  <a:lnTo>
                    <a:pt x="28" y="3623"/>
                  </a:lnTo>
                  <a:lnTo>
                    <a:pt x="12" y="3599"/>
                  </a:lnTo>
                  <a:lnTo>
                    <a:pt x="3" y="3573"/>
                  </a:lnTo>
                  <a:lnTo>
                    <a:pt x="0" y="3544"/>
                  </a:lnTo>
                  <a:lnTo>
                    <a:pt x="0" y="126"/>
                  </a:lnTo>
                  <a:lnTo>
                    <a:pt x="3" y="97"/>
                  </a:lnTo>
                  <a:lnTo>
                    <a:pt x="12" y="70"/>
                  </a:lnTo>
                  <a:lnTo>
                    <a:pt x="28" y="48"/>
                  </a:lnTo>
                  <a:lnTo>
                    <a:pt x="47" y="28"/>
                  </a:lnTo>
                  <a:lnTo>
                    <a:pt x="70" y="13"/>
                  </a:lnTo>
                  <a:lnTo>
                    <a:pt x="97" y="3"/>
                  </a:lnTo>
                  <a:lnTo>
                    <a:pt x="1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6" name="Freeform 7"/>
            <p:cNvSpPr>
              <a:spLocks/>
            </p:cNvSpPr>
            <p:nvPr/>
          </p:nvSpPr>
          <p:spPr bwMode="auto">
            <a:xfrm>
              <a:off x="-634251" y="2052637"/>
              <a:ext cx="909638" cy="200025"/>
            </a:xfrm>
            <a:custGeom>
              <a:avLst/>
              <a:gdLst>
                <a:gd name="T0" fmla="*/ 127 w 1147"/>
                <a:gd name="T1" fmla="*/ 0 h 252"/>
                <a:gd name="T2" fmla="*/ 1021 w 1147"/>
                <a:gd name="T3" fmla="*/ 0 h 252"/>
                <a:gd name="T4" fmla="*/ 1050 w 1147"/>
                <a:gd name="T5" fmla="*/ 3 h 252"/>
                <a:gd name="T6" fmla="*/ 1075 w 1147"/>
                <a:gd name="T7" fmla="*/ 12 h 252"/>
                <a:gd name="T8" fmla="*/ 1099 w 1147"/>
                <a:gd name="T9" fmla="*/ 28 h 252"/>
                <a:gd name="T10" fmla="*/ 1119 w 1147"/>
                <a:gd name="T11" fmla="*/ 47 h 252"/>
                <a:gd name="T12" fmla="*/ 1133 w 1147"/>
                <a:gd name="T13" fmla="*/ 70 h 252"/>
                <a:gd name="T14" fmla="*/ 1143 w 1147"/>
                <a:gd name="T15" fmla="*/ 97 h 252"/>
                <a:gd name="T16" fmla="*/ 1147 w 1147"/>
                <a:gd name="T17" fmla="*/ 125 h 252"/>
                <a:gd name="T18" fmla="*/ 1143 w 1147"/>
                <a:gd name="T19" fmla="*/ 154 h 252"/>
                <a:gd name="T20" fmla="*/ 1133 w 1147"/>
                <a:gd name="T21" fmla="*/ 181 h 252"/>
                <a:gd name="T22" fmla="*/ 1119 w 1147"/>
                <a:gd name="T23" fmla="*/ 205 h 252"/>
                <a:gd name="T24" fmla="*/ 1099 w 1147"/>
                <a:gd name="T25" fmla="*/ 224 h 252"/>
                <a:gd name="T26" fmla="*/ 1075 w 1147"/>
                <a:gd name="T27" fmla="*/ 238 h 252"/>
                <a:gd name="T28" fmla="*/ 1050 w 1147"/>
                <a:gd name="T29" fmla="*/ 248 h 252"/>
                <a:gd name="T30" fmla="*/ 1021 w 1147"/>
                <a:gd name="T31" fmla="*/ 252 h 252"/>
                <a:gd name="T32" fmla="*/ 127 w 1147"/>
                <a:gd name="T33" fmla="*/ 252 h 252"/>
                <a:gd name="T34" fmla="*/ 98 w 1147"/>
                <a:gd name="T35" fmla="*/ 248 h 252"/>
                <a:gd name="T36" fmla="*/ 71 w 1147"/>
                <a:gd name="T37" fmla="*/ 238 h 252"/>
                <a:gd name="T38" fmla="*/ 47 w 1147"/>
                <a:gd name="T39" fmla="*/ 224 h 252"/>
                <a:gd name="T40" fmla="*/ 28 w 1147"/>
                <a:gd name="T41" fmla="*/ 205 h 252"/>
                <a:gd name="T42" fmla="*/ 14 w 1147"/>
                <a:gd name="T43" fmla="*/ 181 h 252"/>
                <a:gd name="T44" fmla="*/ 4 w 1147"/>
                <a:gd name="T45" fmla="*/ 154 h 252"/>
                <a:gd name="T46" fmla="*/ 0 w 1147"/>
                <a:gd name="T47" fmla="*/ 125 h 252"/>
                <a:gd name="T48" fmla="*/ 4 w 1147"/>
                <a:gd name="T49" fmla="*/ 97 h 252"/>
                <a:gd name="T50" fmla="*/ 14 w 1147"/>
                <a:gd name="T51" fmla="*/ 70 h 252"/>
                <a:gd name="T52" fmla="*/ 28 w 1147"/>
                <a:gd name="T53" fmla="*/ 47 h 252"/>
                <a:gd name="T54" fmla="*/ 47 w 1147"/>
                <a:gd name="T55" fmla="*/ 28 h 252"/>
                <a:gd name="T56" fmla="*/ 71 w 1147"/>
                <a:gd name="T57" fmla="*/ 12 h 252"/>
                <a:gd name="T58" fmla="*/ 98 w 1147"/>
                <a:gd name="T59" fmla="*/ 3 h 252"/>
                <a:gd name="T60" fmla="*/ 127 w 1147"/>
                <a:gd name="T6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7" h="252">
                  <a:moveTo>
                    <a:pt x="127" y="0"/>
                  </a:moveTo>
                  <a:lnTo>
                    <a:pt x="1021" y="0"/>
                  </a:lnTo>
                  <a:lnTo>
                    <a:pt x="1050" y="3"/>
                  </a:lnTo>
                  <a:lnTo>
                    <a:pt x="1075" y="12"/>
                  </a:lnTo>
                  <a:lnTo>
                    <a:pt x="1099" y="28"/>
                  </a:lnTo>
                  <a:lnTo>
                    <a:pt x="1119" y="47"/>
                  </a:lnTo>
                  <a:lnTo>
                    <a:pt x="1133" y="70"/>
                  </a:lnTo>
                  <a:lnTo>
                    <a:pt x="1143" y="97"/>
                  </a:lnTo>
                  <a:lnTo>
                    <a:pt x="1147" y="125"/>
                  </a:lnTo>
                  <a:lnTo>
                    <a:pt x="1143" y="154"/>
                  </a:lnTo>
                  <a:lnTo>
                    <a:pt x="1133" y="181"/>
                  </a:lnTo>
                  <a:lnTo>
                    <a:pt x="1119" y="205"/>
                  </a:lnTo>
                  <a:lnTo>
                    <a:pt x="1099" y="224"/>
                  </a:lnTo>
                  <a:lnTo>
                    <a:pt x="1075" y="238"/>
                  </a:lnTo>
                  <a:lnTo>
                    <a:pt x="1050" y="248"/>
                  </a:lnTo>
                  <a:lnTo>
                    <a:pt x="1021" y="252"/>
                  </a:lnTo>
                  <a:lnTo>
                    <a:pt x="127" y="252"/>
                  </a:lnTo>
                  <a:lnTo>
                    <a:pt x="98" y="248"/>
                  </a:lnTo>
                  <a:lnTo>
                    <a:pt x="71" y="238"/>
                  </a:lnTo>
                  <a:lnTo>
                    <a:pt x="47" y="224"/>
                  </a:lnTo>
                  <a:lnTo>
                    <a:pt x="28" y="205"/>
                  </a:lnTo>
                  <a:lnTo>
                    <a:pt x="14" y="181"/>
                  </a:lnTo>
                  <a:lnTo>
                    <a:pt x="4" y="154"/>
                  </a:lnTo>
                  <a:lnTo>
                    <a:pt x="0" y="125"/>
                  </a:lnTo>
                  <a:lnTo>
                    <a:pt x="4" y="97"/>
                  </a:lnTo>
                  <a:lnTo>
                    <a:pt x="14" y="70"/>
                  </a:lnTo>
                  <a:lnTo>
                    <a:pt x="28" y="47"/>
                  </a:lnTo>
                  <a:lnTo>
                    <a:pt x="47" y="28"/>
                  </a:lnTo>
                  <a:lnTo>
                    <a:pt x="71" y="12"/>
                  </a:lnTo>
                  <a:lnTo>
                    <a:pt x="98" y="3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17" name="Freeform 116"/>
          <p:cNvSpPr>
            <a:spLocks/>
          </p:cNvSpPr>
          <p:nvPr/>
        </p:nvSpPr>
        <p:spPr bwMode="auto">
          <a:xfrm>
            <a:off x="10160234" y="3748403"/>
            <a:ext cx="533588" cy="560803"/>
          </a:xfrm>
          <a:custGeom>
            <a:avLst/>
            <a:gdLst>
              <a:gd name="connsiteX0" fmla="*/ 1392573 w 1431926"/>
              <a:gd name="connsiteY0" fmla="*/ 873125 h 1504950"/>
              <a:gd name="connsiteX1" fmla="*/ 1401716 w 1431926"/>
              <a:gd name="connsiteY1" fmla="*/ 874315 h 1504950"/>
              <a:gd name="connsiteX2" fmla="*/ 1410859 w 1431926"/>
              <a:gd name="connsiteY2" fmla="*/ 878281 h 1504950"/>
              <a:gd name="connsiteX3" fmla="*/ 1419206 w 1431926"/>
              <a:gd name="connsiteY3" fmla="*/ 884231 h 1504950"/>
              <a:gd name="connsiteX4" fmla="*/ 1425169 w 1431926"/>
              <a:gd name="connsiteY4" fmla="*/ 892163 h 1504950"/>
              <a:gd name="connsiteX5" fmla="*/ 1429541 w 1431926"/>
              <a:gd name="connsiteY5" fmla="*/ 900889 h 1504950"/>
              <a:gd name="connsiteX6" fmla="*/ 1431926 w 1431926"/>
              <a:gd name="connsiteY6" fmla="*/ 910408 h 1504950"/>
              <a:gd name="connsiteX7" fmla="*/ 1431529 w 1431926"/>
              <a:gd name="connsiteY7" fmla="*/ 920324 h 1504950"/>
              <a:gd name="connsiteX8" fmla="*/ 1429144 w 1431926"/>
              <a:gd name="connsiteY8" fmla="*/ 929843 h 1504950"/>
              <a:gd name="connsiteX9" fmla="*/ 1423976 w 1431926"/>
              <a:gd name="connsiteY9" fmla="*/ 938172 h 1504950"/>
              <a:gd name="connsiteX10" fmla="*/ 1022498 w 1431926"/>
              <a:gd name="connsiteY10" fmla="*/ 1487895 h 1504950"/>
              <a:gd name="connsiteX11" fmla="*/ 1016138 w 1431926"/>
              <a:gd name="connsiteY11" fmla="*/ 1495035 h 1504950"/>
              <a:gd name="connsiteX12" fmla="*/ 1008188 w 1431926"/>
              <a:gd name="connsiteY12" fmla="*/ 1500191 h 1504950"/>
              <a:gd name="connsiteX13" fmla="*/ 999045 w 1431926"/>
              <a:gd name="connsiteY13" fmla="*/ 1503364 h 1504950"/>
              <a:gd name="connsiteX14" fmla="*/ 989903 w 1431926"/>
              <a:gd name="connsiteY14" fmla="*/ 1504950 h 1504950"/>
              <a:gd name="connsiteX15" fmla="*/ 989108 w 1431926"/>
              <a:gd name="connsiteY15" fmla="*/ 1504950 h 1504950"/>
              <a:gd name="connsiteX16" fmla="*/ 979965 w 1431926"/>
              <a:gd name="connsiteY16" fmla="*/ 1503364 h 1504950"/>
              <a:gd name="connsiteX17" fmla="*/ 970823 w 1431926"/>
              <a:gd name="connsiteY17" fmla="*/ 1499794 h 1504950"/>
              <a:gd name="connsiteX18" fmla="*/ 962873 w 1431926"/>
              <a:gd name="connsiteY18" fmla="*/ 1494638 h 1504950"/>
              <a:gd name="connsiteX19" fmla="*/ 956513 w 1431926"/>
              <a:gd name="connsiteY19" fmla="*/ 1487102 h 1504950"/>
              <a:gd name="connsiteX20" fmla="*/ 685416 w 1431926"/>
              <a:gd name="connsiteY20" fmla="*/ 1102375 h 1504950"/>
              <a:gd name="connsiteX21" fmla="*/ 681043 w 1431926"/>
              <a:gd name="connsiteY21" fmla="*/ 1093649 h 1504950"/>
              <a:gd name="connsiteX22" fmla="*/ 678261 w 1431926"/>
              <a:gd name="connsiteY22" fmla="*/ 1084923 h 1504950"/>
              <a:gd name="connsiteX23" fmla="*/ 677863 w 1431926"/>
              <a:gd name="connsiteY23" fmla="*/ 1075801 h 1504950"/>
              <a:gd name="connsiteX24" fmla="*/ 679851 w 1431926"/>
              <a:gd name="connsiteY24" fmla="*/ 1066679 h 1504950"/>
              <a:gd name="connsiteX25" fmla="*/ 683428 w 1431926"/>
              <a:gd name="connsiteY25" fmla="*/ 1058349 h 1504950"/>
              <a:gd name="connsiteX26" fmla="*/ 688596 w 1431926"/>
              <a:gd name="connsiteY26" fmla="*/ 1050814 h 1504950"/>
              <a:gd name="connsiteX27" fmla="*/ 696148 w 1431926"/>
              <a:gd name="connsiteY27" fmla="*/ 1044071 h 1504950"/>
              <a:gd name="connsiteX28" fmla="*/ 704098 w 1431926"/>
              <a:gd name="connsiteY28" fmla="*/ 1039708 h 1504950"/>
              <a:gd name="connsiteX29" fmla="*/ 713241 w 1431926"/>
              <a:gd name="connsiteY29" fmla="*/ 1038121 h 1504950"/>
              <a:gd name="connsiteX30" fmla="*/ 721986 w 1431926"/>
              <a:gd name="connsiteY30" fmla="*/ 1037725 h 1504950"/>
              <a:gd name="connsiteX31" fmla="*/ 731526 w 1431926"/>
              <a:gd name="connsiteY31" fmla="*/ 1039311 h 1504950"/>
              <a:gd name="connsiteX32" fmla="*/ 739874 w 1431926"/>
              <a:gd name="connsiteY32" fmla="*/ 1043278 h 1504950"/>
              <a:gd name="connsiteX33" fmla="*/ 989903 w 1431926"/>
              <a:gd name="connsiteY33" fmla="*/ 1193995 h 1504950"/>
              <a:gd name="connsiteX34" fmla="*/ 1365146 w 1431926"/>
              <a:gd name="connsiteY34" fmla="*/ 882644 h 1504950"/>
              <a:gd name="connsiteX35" fmla="*/ 1373493 w 1431926"/>
              <a:gd name="connsiteY35" fmla="*/ 877488 h 1504950"/>
              <a:gd name="connsiteX36" fmla="*/ 1382636 w 1431926"/>
              <a:gd name="connsiteY36" fmla="*/ 873918 h 1504950"/>
              <a:gd name="connsiteX37" fmla="*/ 346026 w 1431926"/>
              <a:gd name="connsiteY37" fmla="*/ 781050 h 1504950"/>
              <a:gd name="connsiteX38" fmla="*/ 836266 w 1431926"/>
              <a:gd name="connsiteY38" fmla="*/ 781050 h 1504950"/>
              <a:gd name="connsiteX39" fmla="*/ 850545 w 1431926"/>
              <a:gd name="connsiteY39" fmla="*/ 782247 h 1504950"/>
              <a:gd name="connsiteX40" fmla="*/ 864427 w 1431926"/>
              <a:gd name="connsiteY40" fmla="*/ 786234 h 1504950"/>
              <a:gd name="connsiteX41" fmla="*/ 877119 w 1431926"/>
              <a:gd name="connsiteY41" fmla="*/ 792216 h 1504950"/>
              <a:gd name="connsiteX42" fmla="*/ 888225 w 1431926"/>
              <a:gd name="connsiteY42" fmla="*/ 800591 h 1504950"/>
              <a:gd name="connsiteX43" fmla="*/ 898141 w 1431926"/>
              <a:gd name="connsiteY43" fmla="*/ 810561 h 1504950"/>
              <a:gd name="connsiteX44" fmla="*/ 906074 w 1431926"/>
              <a:gd name="connsiteY44" fmla="*/ 821727 h 1504950"/>
              <a:gd name="connsiteX45" fmla="*/ 912420 w 1431926"/>
              <a:gd name="connsiteY45" fmla="*/ 834488 h 1504950"/>
              <a:gd name="connsiteX46" fmla="*/ 915990 w 1431926"/>
              <a:gd name="connsiteY46" fmla="*/ 848845 h 1504950"/>
              <a:gd name="connsiteX47" fmla="*/ 917576 w 1431926"/>
              <a:gd name="connsiteY47" fmla="*/ 863600 h 1504950"/>
              <a:gd name="connsiteX48" fmla="*/ 915990 w 1431926"/>
              <a:gd name="connsiteY48" fmla="*/ 878355 h 1504950"/>
              <a:gd name="connsiteX49" fmla="*/ 912420 w 1431926"/>
              <a:gd name="connsiteY49" fmla="*/ 892712 h 1504950"/>
              <a:gd name="connsiteX50" fmla="*/ 906074 w 1431926"/>
              <a:gd name="connsiteY50" fmla="*/ 905473 h 1504950"/>
              <a:gd name="connsiteX51" fmla="*/ 898141 w 1431926"/>
              <a:gd name="connsiteY51" fmla="*/ 916640 h 1504950"/>
              <a:gd name="connsiteX52" fmla="*/ 888225 w 1431926"/>
              <a:gd name="connsiteY52" fmla="*/ 926609 h 1504950"/>
              <a:gd name="connsiteX53" fmla="*/ 877119 w 1431926"/>
              <a:gd name="connsiteY53" fmla="*/ 934984 h 1504950"/>
              <a:gd name="connsiteX54" fmla="*/ 864427 w 1431926"/>
              <a:gd name="connsiteY54" fmla="*/ 940966 h 1504950"/>
              <a:gd name="connsiteX55" fmla="*/ 850148 w 1431926"/>
              <a:gd name="connsiteY55" fmla="*/ 944954 h 1504950"/>
              <a:gd name="connsiteX56" fmla="*/ 835869 w 1431926"/>
              <a:gd name="connsiteY56" fmla="*/ 946150 h 1504950"/>
              <a:gd name="connsiteX57" fmla="*/ 346026 w 1431926"/>
              <a:gd name="connsiteY57" fmla="*/ 946150 h 1504950"/>
              <a:gd name="connsiteX58" fmla="*/ 331748 w 1431926"/>
              <a:gd name="connsiteY58" fmla="*/ 944954 h 1504950"/>
              <a:gd name="connsiteX59" fmla="*/ 317865 w 1431926"/>
              <a:gd name="connsiteY59" fmla="*/ 940966 h 1504950"/>
              <a:gd name="connsiteX60" fmla="*/ 305173 w 1431926"/>
              <a:gd name="connsiteY60" fmla="*/ 934984 h 1504950"/>
              <a:gd name="connsiteX61" fmla="*/ 293671 w 1431926"/>
              <a:gd name="connsiteY61" fmla="*/ 926609 h 1504950"/>
              <a:gd name="connsiteX62" fmla="*/ 283755 w 1431926"/>
              <a:gd name="connsiteY62" fmla="*/ 916640 h 1504950"/>
              <a:gd name="connsiteX63" fmla="*/ 275822 w 1431926"/>
              <a:gd name="connsiteY63" fmla="*/ 905473 h 1504950"/>
              <a:gd name="connsiteX64" fmla="*/ 269476 w 1431926"/>
              <a:gd name="connsiteY64" fmla="*/ 892712 h 1504950"/>
              <a:gd name="connsiteX65" fmla="*/ 265906 w 1431926"/>
              <a:gd name="connsiteY65" fmla="*/ 878355 h 1504950"/>
              <a:gd name="connsiteX66" fmla="*/ 265113 w 1431926"/>
              <a:gd name="connsiteY66" fmla="*/ 863600 h 1504950"/>
              <a:gd name="connsiteX67" fmla="*/ 265906 w 1431926"/>
              <a:gd name="connsiteY67" fmla="*/ 848845 h 1504950"/>
              <a:gd name="connsiteX68" fmla="*/ 269476 w 1431926"/>
              <a:gd name="connsiteY68" fmla="*/ 834488 h 1504950"/>
              <a:gd name="connsiteX69" fmla="*/ 275822 w 1431926"/>
              <a:gd name="connsiteY69" fmla="*/ 821727 h 1504950"/>
              <a:gd name="connsiteX70" fmla="*/ 283755 w 1431926"/>
              <a:gd name="connsiteY70" fmla="*/ 810561 h 1504950"/>
              <a:gd name="connsiteX71" fmla="*/ 293671 w 1431926"/>
              <a:gd name="connsiteY71" fmla="*/ 800591 h 1504950"/>
              <a:gd name="connsiteX72" fmla="*/ 305173 w 1431926"/>
              <a:gd name="connsiteY72" fmla="*/ 792216 h 1504950"/>
              <a:gd name="connsiteX73" fmla="*/ 317865 w 1431926"/>
              <a:gd name="connsiteY73" fmla="*/ 786234 h 1504950"/>
              <a:gd name="connsiteX74" fmla="*/ 331748 w 1431926"/>
              <a:gd name="connsiteY74" fmla="*/ 782247 h 1504950"/>
              <a:gd name="connsiteX75" fmla="*/ 346026 w 1431926"/>
              <a:gd name="connsiteY75" fmla="*/ 534987 h 1504950"/>
              <a:gd name="connsiteX76" fmla="*/ 836266 w 1431926"/>
              <a:gd name="connsiteY76" fmla="*/ 534987 h 1504950"/>
              <a:gd name="connsiteX77" fmla="*/ 850545 w 1431926"/>
              <a:gd name="connsiteY77" fmla="*/ 535779 h 1504950"/>
              <a:gd name="connsiteX78" fmla="*/ 864427 w 1431926"/>
              <a:gd name="connsiteY78" fmla="*/ 540134 h 1504950"/>
              <a:gd name="connsiteX79" fmla="*/ 877119 w 1431926"/>
              <a:gd name="connsiteY79" fmla="*/ 545677 h 1504950"/>
              <a:gd name="connsiteX80" fmla="*/ 888225 w 1431926"/>
              <a:gd name="connsiteY80" fmla="*/ 554387 h 1504950"/>
              <a:gd name="connsiteX81" fmla="*/ 898141 w 1431926"/>
              <a:gd name="connsiteY81" fmla="*/ 564285 h 1504950"/>
              <a:gd name="connsiteX82" fmla="*/ 906074 w 1431926"/>
              <a:gd name="connsiteY82" fmla="*/ 575370 h 1504950"/>
              <a:gd name="connsiteX83" fmla="*/ 912420 w 1431926"/>
              <a:gd name="connsiteY83" fmla="*/ 588435 h 1504950"/>
              <a:gd name="connsiteX84" fmla="*/ 915990 w 1431926"/>
              <a:gd name="connsiteY84" fmla="*/ 601896 h 1504950"/>
              <a:gd name="connsiteX85" fmla="*/ 917576 w 1431926"/>
              <a:gd name="connsiteY85" fmla="*/ 616545 h 1504950"/>
              <a:gd name="connsiteX86" fmla="*/ 915990 w 1431926"/>
              <a:gd name="connsiteY86" fmla="*/ 631590 h 1504950"/>
              <a:gd name="connsiteX87" fmla="*/ 912420 w 1431926"/>
              <a:gd name="connsiteY87" fmla="*/ 645447 h 1504950"/>
              <a:gd name="connsiteX88" fmla="*/ 906074 w 1431926"/>
              <a:gd name="connsiteY88" fmla="*/ 658116 h 1504950"/>
              <a:gd name="connsiteX89" fmla="*/ 898141 w 1431926"/>
              <a:gd name="connsiteY89" fmla="*/ 669993 h 1504950"/>
              <a:gd name="connsiteX90" fmla="*/ 888225 w 1431926"/>
              <a:gd name="connsiteY90" fmla="*/ 679495 h 1504950"/>
              <a:gd name="connsiteX91" fmla="*/ 877119 w 1431926"/>
              <a:gd name="connsiteY91" fmla="*/ 687809 h 1504950"/>
              <a:gd name="connsiteX92" fmla="*/ 864427 w 1431926"/>
              <a:gd name="connsiteY92" fmla="*/ 693352 h 1504950"/>
              <a:gd name="connsiteX93" fmla="*/ 850148 w 1431926"/>
              <a:gd name="connsiteY93" fmla="*/ 697707 h 1504950"/>
              <a:gd name="connsiteX94" fmla="*/ 835869 w 1431926"/>
              <a:gd name="connsiteY94" fmla="*/ 698499 h 1504950"/>
              <a:gd name="connsiteX95" fmla="*/ 346026 w 1431926"/>
              <a:gd name="connsiteY95" fmla="*/ 698499 h 1504950"/>
              <a:gd name="connsiteX96" fmla="*/ 331748 w 1431926"/>
              <a:gd name="connsiteY96" fmla="*/ 697707 h 1504950"/>
              <a:gd name="connsiteX97" fmla="*/ 317865 w 1431926"/>
              <a:gd name="connsiteY97" fmla="*/ 693352 h 1504950"/>
              <a:gd name="connsiteX98" fmla="*/ 305173 w 1431926"/>
              <a:gd name="connsiteY98" fmla="*/ 687809 h 1504950"/>
              <a:gd name="connsiteX99" fmla="*/ 293671 w 1431926"/>
              <a:gd name="connsiteY99" fmla="*/ 679495 h 1504950"/>
              <a:gd name="connsiteX100" fmla="*/ 283755 w 1431926"/>
              <a:gd name="connsiteY100" fmla="*/ 669993 h 1504950"/>
              <a:gd name="connsiteX101" fmla="*/ 275822 w 1431926"/>
              <a:gd name="connsiteY101" fmla="*/ 658116 h 1504950"/>
              <a:gd name="connsiteX102" fmla="*/ 269476 w 1431926"/>
              <a:gd name="connsiteY102" fmla="*/ 645447 h 1504950"/>
              <a:gd name="connsiteX103" fmla="*/ 265906 w 1431926"/>
              <a:gd name="connsiteY103" fmla="*/ 631590 h 1504950"/>
              <a:gd name="connsiteX104" fmla="*/ 265113 w 1431926"/>
              <a:gd name="connsiteY104" fmla="*/ 616545 h 1504950"/>
              <a:gd name="connsiteX105" fmla="*/ 265906 w 1431926"/>
              <a:gd name="connsiteY105" fmla="*/ 601896 h 1504950"/>
              <a:gd name="connsiteX106" fmla="*/ 269476 w 1431926"/>
              <a:gd name="connsiteY106" fmla="*/ 588435 h 1504950"/>
              <a:gd name="connsiteX107" fmla="*/ 275822 w 1431926"/>
              <a:gd name="connsiteY107" fmla="*/ 575370 h 1504950"/>
              <a:gd name="connsiteX108" fmla="*/ 283755 w 1431926"/>
              <a:gd name="connsiteY108" fmla="*/ 564285 h 1504950"/>
              <a:gd name="connsiteX109" fmla="*/ 293671 w 1431926"/>
              <a:gd name="connsiteY109" fmla="*/ 554387 h 1504950"/>
              <a:gd name="connsiteX110" fmla="*/ 305173 w 1431926"/>
              <a:gd name="connsiteY110" fmla="*/ 545677 h 1504950"/>
              <a:gd name="connsiteX111" fmla="*/ 317865 w 1431926"/>
              <a:gd name="connsiteY111" fmla="*/ 540134 h 1504950"/>
              <a:gd name="connsiteX112" fmla="*/ 331748 w 1431926"/>
              <a:gd name="connsiteY112" fmla="*/ 535779 h 1504950"/>
              <a:gd name="connsiteX113" fmla="*/ 346026 w 1431926"/>
              <a:gd name="connsiteY113" fmla="*/ 287337 h 1504950"/>
              <a:gd name="connsiteX114" fmla="*/ 836266 w 1431926"/>
              <a:gd name="connsiteY114" fmla="*/ 287337 h 1504950"/>
              <a:gd name="connsiteX115" fmla="*/ 850545 w 1431926"/>
              <a:gd name="connsiteY115" fmla="*/ 288928 h 1504950"/>
              <a:gd name="connsiteX116" fmla="*/ 864427 w 1431926"/>
              <a:gd name="connsiteY116" fmla="*/ 292509 h 1504950"/>
              <a:gd name="connsiteX117" fmla="*/ 877119 w 1431926"/>
              <a:gd name="connsiteY117" fmla="*/ 298874 h 1504950"/>
              <a:gd name="connsiteX118" fmla="*/ 888225 w 1431926"/>
              <a:gd name="connsiteY118" fmla="*/ 306831 h 1504950"/>
              <a:gd name="connsiteX119" fmla="*/ 898141 w 1431926"/>
              <a:gd name="connsiteY119" fmla="*/ 316777 h 1504950"/>
              <a:gd name="connsiteX120" fmla="*/ 906074 w 1431926"/>
              <a:gd name="connsiteY120" fmla="*/ 327916 h 1504950"/>
              <a:gd name="connsiteX121" fmla="*/ 912420 w 1431926"/>
              <a:gd name="connsiteY121" fmla="*/ 341044 h 1504950"/>
              <a:gd name="connsiteX122" fmla="*/ 915990 w 1431926"/>
              <a:gd name="connsiteY122" fmla="*/ 354968 h 1504950"/>
              <a:gd name="connsiteX123" fmla="*/ 917576 w 1431926"/>
              <a:gd name="connsiteY123" fmla="*/ 369688 h 1504950"/>
              <a:gd name="connsiteX124" fmla="*/ 915990 w 1431926"/>
              <a:gd name="connsiteY124" fmla="*/ 384408 h 1504950"/>
              <a:gd name="connsiteX125" fmla="*/ 912420 w 1431926"/>
              <a:gd name="connsiteY125" fmla="*/ 398730 h 1504950"/>
              <a:gd name="connsiteX126" fmla="*/ 906074 w 1431926"/>
              <a:gd name="connsiteY126" fmla="*/ 411461 h 1504950"/>
              <a:gd name="connsiteX127" fmla="*/ 898141 w 1431926"/>
              <a:gd name="connsiteY127" fmla="*/ 422998 h 1504950"/>
              <a:gd name="connsiteX128" fmla="*/ 888225 w 1431926"/>
              <a:gd name="connsiteY128" fmla="*/ 432943 h 1504950"/>
              <a:gd name="connsiteX129" fmla="*/ 877119 w 1431926"/>
              <a:gd name="connsiteY129" fmla="*/ 440900 h 1504950"/>
              <a:gd name="connsiteX130" fmla="*/ 864427 w 1431926"/>
              <a:gd name="connsiteY130" fmla="*/ 446867 h 1504950"/>
              <a:gd name="connsiteX131" fmla="*/ 850148 w 1431926"/>
              <a:gd name="connsiteY131" fmla="*/ 450846 h 1504950"/>
              <a:gd name="connsiteX132" fmla="*/ 835869 w 1431926"/>
              <a:gd name="connsiteY132" fmla="*/ 452437 h 1504950"/>
              <a:gd name="connsiteX133" fmla="*/ 346026 w 1431926"/>
              <a:gd name="connsiteY133" fmla="*/ 452437 h 1504950"/>
              <a:gd name="connsiteX134" fmla="*/ 331748 w 1431926"/>
              <a:gd name="connsiteY134" fmla="*/ 450846 h 1504950"/>
              <a:gd name="connsiteX135" fmla="*/ 317865 w 1431926"/>
              <a:gd name="connsiteY135" fmla="*/ 446867 h 1504950"/>
              <a:gd name="connsiteX136" fmla="*/ 305173 w 1431926"/>
              <a:gd name="connsiteY136" fmla="*/ 440900 h 1504950"/>
              <a:gd name="connsiteX137" fmla="*/ 293671 w 1431926"/>
              <a:gd name="connsiteY137" fmla="*/ 432943 h 1504950"/>
              <a:gd name="connsiteX138" fmla="*/ 283755 w 1431926"/>
              <a:gd name="connsiteY138" fmla="*/ 422998 h 1504950"/>
              <a:gd name="connsiteX139" fmla="*/ 275822 w 1431926"/>
              <a:gd name="connsiteY139" fmla="*/ 411461 h 1504950"/>
              <a:gd name="connsiteX140" fmla="*/ 269476 w 1431926"/>
              <a:gd name="connsiteY140" fmla="*/ 398730 h 1504950"/>
              <a:gd name="connsiteX141" fmla="*/ 265906 w 1431926"/>
              <a:gd name="connsiteY141" fmla="*/ 384408 h 1504950"/>
              <a:gd name="connsiteX142" fmla="*/ 265113 w 1431926"/>
              <a:gd name="connsiteY142" fmla="*/ 369688 h 1504950"/>
              <a:gd name="connsiteX143" fmla="*/ 265906 w 1431926"/>
              <a:gd name="connsiteY143" fmla="*/ 354968 h 1504950"/>
              <a:gd name="connsiteX144" fmla="*/ 269476 w 1431926"/>
              <a:gd name="connsiteY144" fmla="*/ 341044 h 1504950"/>
              <a:gd name="connsiteX145" fmla="*/ 275822 w 1431926"/>
              <a:gd name="connsiteY145" fmla="*/ 327916 h 1504950"/>
              <a:gd name="connsiteX146" fmla="*/ 283755 w 1431926"/>
              <a:gd name="connsiteY146" fmla="*/ 316777 h 1504950"/>
              <a:gd name="connsiteX147" fmla="*/ 293671 w 1431926"/>
              <a:gd name="connsiteY147" fmla="*/ 306831 h 1504950"/>
              <a:gd name="connsiteX148" fmla="*/ 305173 w 1431926"/>
              <a:gd name="connsiteY148" fmla="*/ 298874 h 1504950"/>
              <a:gd name="connsiteX149" fmla="*/ 317865 w 1431926"/>
              <a:gd name="connsiteY149" fmla="*/ 292509 h 1504950"/>
              <a:gd name="connsiteX150" fmla="*/ 331748 w 1431926"/>
              <a:gd name="connsiteY150" fmla="*/ 288928 h 1504950"/>
              <a:gd name="connsiteX151" fmla="*/ 81414 w 1431926"/>
              <a:gd name="connsiteY151" fmla="*/ 0 h 1504950"/>
              <a:gd name="connsiteX152" fmla="*/ 1102464 w 1431926"/>
              <a:gd name="connsiteY152" fmla="*/ 0 h 1504950"/>
              <a:gd name="connsiteX153" fmla="*/ 1117555 w 1431926"/>
              <a:gd name="connsiteY153" fmla="*/ 1191 h 1504950"/>
              <a:gd name="connsiteX154" fmla="*/ 1131058 w 1431926"/>
              <a:gd name="connsiteY154" fmla="*/ 5159 h 1504950"/>
              <a:gd name="connsiteX155" fmla="*/ 1143767 w 1431926"/>
              <a:gd name="connsiteY155" fmla="*/ 11113 h 1504950"/>
              <a:gd name="connsiteX156" fmla="*/ 1155284 w 1431926"/>
              <a:gd name="connsiteY156" fmla="*/ 19050 h 1504950"/>
              <a:gd name="connsiteX157" fmla="*/ 1165212 w 1431926"/>
              <a:gd name="connsiteY157" fmla="*/ 28972 h 1504950"/>
              <a:gd name="connsiteX158" fmla="*/ 1173155 w 1431926"/>
              <a:gd name="connsiteY158" fmla="*/ 40481 h 1504950"/>
              <a:gd name="connsiteX159" fmla="*/ 1179112 w 1431926"/>
              <a:gd name="connsiteY159" fmla="*/ 53181 h 1504950"/>
              <a:gd name="connsiteX160" fmla="*/ 1183084 w 1431926"/>
              <a:gd name="connsiteY160" fmla="*/ 67469 h 1504950"/>
              <a:gd name="connsiteX161" fmla="*/ 1184275 w 1431926"/>
              <a:gd name="connsiteY161" fmla="*/ 82153 h 1504950"/>
              <a:gd name="connsiteX162" fmla="*/ 1184275 w 1431926"/>
              <a:gd name="connsiteY162" fmla="*/ 925513 h 1504950"/>
              <a:gd name="connsiteX163" fmla="*/ 1021050 w 1431926"/>
              <a:gd name="connsiteY163" fmla="*/ 1061244 h 1504950"/>
              <a:gd name="connsiteX164" fmla="*/ 1021050 w 1431926"/>
              <a:gd name="connsiteY164" fmla="*/ 164306 h 1504950"/>
              <a:gd name="connsiteX165" fmla="*/ 163225 w 1431926"/>
              <a:gd name="connsiteY165" fmla="*/ 164306 h 1504950"/>
              <a:gd name="connsiteX166" fmla="*/ 163225 w 1431926"/>
              <a:gd name="connsiteY166" fmla="*/ 1232694 h 1504950"/>
              <a:gd name="connsiteX167" fmla="*/ 678714 w 1431926"/>
              <a:gd name="connsiteY167" fmla="*/ 1232694 h 1504950"/>
              <a:gd name="connsiteX168" fmla="*/ 794282 w 1431926"/>
              <a:gd name="connsiteY168" fmla="*/ 1397000 h 1504950"/>
              <a:gd name="connsiteX169" fmla="*/ 81414 w 1431926"/>
              <a:gd name="connsiteY169" fmla="*/ 1397000 h 1504950"/>
              <a:gd name="connsiteX170" fmla="*/ 66720 w 1431926"/>
              <a:gd name="connsiteY170" fmla="*/ 1395810 h 1504950"/>
              <a:gd name="connsiteX171" fmla="*/ 53217 w 1431926"/>
              <a:gd name="connsiteY171" fmla="*/ 1391841 h 1504950"/>
              <a:gd name="connsiteX172" fmla="*/ 40508 w 1431926"/>
              <a:gd name="connsiteY172" fmla="*/ 1385888 h 1504950"/>
              <a:gd name="connsiteX173" fmla="*/ 28594 w 1431926"/>
              <a:gd name="connsiteY173" fmla="*/ 1377950 h 1504950"/>
              <a:gd name="connsiteX174" fmla="*/ 18666 w 1431926"/>
              <a:gd name="connsiteY174" fmla="*/ 1368028 h 1504950"/>
              <a:gd name="connsiteX175" fmla="*/ 10723 w 1431926"/>
              <a:gd name="connsiteY175" fmla="*/ 1356519 h 1504950"/>
              <a:gd name="connsiteX176" fmla="*/ 4766 w 1431926"/>
              <a:gd name="connsiteY176" fmla="*/ 1343819 h 1504950"/>
              <a:gd name="connsiteX177" fmla="*/ 794 w 1431926"/>
              <a:gd name="connsiteY177" fmla="*/ 1329531 h 1504950"/>
              <a:gd name="connsiteX178" fmla="*/ 0 w 1431926"/>
              <a:gd name="connsiteY178" fmla="*/ 1314847 h 1504950"/>
              <a:gd name="connsiteX179" fmla="*/ 0 w 1431926"/>
              <a:gd name="connsiteY179" fmla="*/ 82153 h 1504950"/>
              <a:gd name="connsiteX180" fmla="*/ 794 w 1431926"/>
              <a:gd name="connsiteY180" fmla="*/ 67469 h 1504950"/>
              <a:gd name="connsiteX181" fmla="*/ 4766 w 1431926"/>
              <a:gd name="connsiteY181" fmla="*/ 53181 h 1504950"/>
              <a:gd name="connsiteX182" fmla="*/ 10723 w 1431926"/>
              <a:gd name="connsiteY182" fmla="*/ 40481 h 1504950"/>
              <a:gd name="connsiteX183" fmla="*/ 18666 w 1431926"/>
              <a:gd name="connsiteY183" fmla="*/ 28972 h 1504950"/>
              <a:gd name="connsiteX184" fmla="*/ 28594 w 1431926"/>
              <a:gd name="connsiteY184" fmla="*/ 19050 h 1504950"/>
              <a:gd name="connsiteX185" fmla="*/ 40508 w 1431926"/>
              <a:gd name="connsiteY185" fmla="*/ 11113 h 1504950"/>
              <a:gd name="connsiteX186" fmla="*/ 53217 w 1431926"/>
              <a:gd name="connsiteY186" fmla="*/ 5159 h 1504950"/>
              <a:gd name="connsiteX187" fmla="*/ 66720 w 1431926"/>
              <a:gd name="connsiteY187" fmla="*/ 1191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431926" h="1504950">
                <a:moveTo>
                  <a:pt x="1392573" y="873125"/>
                </a:moveTo>
                <a:lnTo>
                  <a:pt x="1401716" y="874315"/>
                </a:lnTo>
                <a:lnTo>
                  <a:pt x="1410859" y="878281"/>
                </a:lnTo>
                <a:lnTo>
                  <a:pt x="1419206" y="884231"/>
                </a:lnTo>
                <a:lnTo>
                  <a:pt x="1425169" y="892163"/>
                </a:lnTo>
                <a:lnTo>
                  <a:pt x="1429541" y="900889"/>
                </a:lnTo>
                <a:lnTo>
                  <a:pt x="1431926" y="910408"/>
                </a:lnTo>
                <a:lnTo>
                  <a:pt x="1431529" y="920324"/>
                </a:lnTo>
                <a:lnTo>
                  <a:pt x="1429144" y="929843"/>
                </a:lnTo>
                <a:lnTo>
                  <a:pt x="1423976" y="938172"/>
                </a:lnTo>
                <a:lnTo>
                  <a:pt x="1022498" y="1487895"/>
                </a:lnTo>
                <a:lnTo>
                  <a:pt x="1016138" y="1495035"/>
                </a:lnTo>
                <a:lnTo>
                  <a:pt x="1008188" y="1500191"/>
                </a:lnTo>
                <a:lnTo>
                  <a:pt x="999045" y="1503364"/>
                </a:lnTo>
                <a:lnTo>
                  <a:pt x="989903" y="1504950"/>
                </a:lnTo>
                <a:lnTo>
                  <a:pt x="989108" y="1504950"/>
                </a:lnTo>
                <a:lnTo>
                  <a:pt x="979965" y="1503364"/>
                </a:lnTo>
                <a:lnTo>
                  <a:pt x="970823" y="1499794"/>
                </a:lnTo>
                <a:lnTo>
                  <a:pt x="962873" y="1494638"/>
                </a:lnTo>
                <a:lnTo>
                  <a:pt x="956513" y="1487102"/>
                </a:lnTo>
                <a:lnTo>
                  <a:pt x="685416" y="1102375"/>
                </a:lnTo>
                <a:lnTo>
                  <a:pt x="681043" y="1093649"/>
                </a:lnTo>
                <a:lnTo>
                  <a:pt x="678261" y="1084923"/>
                </a:lnTo>
                <a:lnTo>
                  <a:pt x="677863" y="1075801"/>
                </a:lnTo>
                <a:lnTo>
                  <a:pt x="679851" y="1066679"/>
                </a:lnTo>
                <a:lnTo>
                  <a:pt x="683428" y="1058349"/>
                </a:lnTo>
                <a:lnTo>
                  <a:pt x="688596" y="1050814"/>
                </a:lnTo>
                <a:lnTo>
                  <a:pt x="696148" y="1044071"/>
                </a:lnTo>
                <a:lnTo>
                  <a:pt x="704098" y="1039708"/>
                </a:lnTo>
                <a:lnTo>
                  <a:pt x="713241" y="1038121"/>
                </a:lnTo>
                <a:lnTo>
                  <a:pt x="721986" y="1037725"/>
                </a:lnTo>
                <a:lnTo>
                  <a:pt x="731526" y="1039311"/>
                </a:lnTo>
                <a:lnTo>
                  <a:pt x="739874" y="1043278"/>
                </a:lnTo>
                <a:lnTo>
                  <a:pt x="989903" y="1193995"/>
                </a:lnTo>
                <a:lnTo>
                  <a:pt x="1365146" y="882644"/>
                </a:lnTo>
                <a:lnTo>
                  <a:pt x="1373493" y="877488"/>
                </a:lnTo>
                <a:lnTo>
                  <a:pt x="1382636" y="873918"/>
                </a:lnTo>
                <a:close/>
                <a:moveTo>
                  <a:pt x="346026" y="781050"/>
                </a:moveTo>
                <a:lnTo>
                  <a:pt x="836266" y="781050"/>
                </a:lnTo>
                <a:lnTo>
                  <a:pt x="850545" y="782247"/>
                </a:lnTo>
                <a:lnTo>
                  <a:pt x="864427" y="786234"/>
                </a:lnTo>
                <a:lnTo>
                  <a:pt x="877119" y="792216"/>
                </a:lnTo>
                <a:lnTo>
                  <a:pt x="888225" y="800591"/>
                </a:lnTo>
                <a:lnTo>
                  <a:pt x="898141" y="810561"/>
                </a:lnTo>
                <a:lnTo>
                  <a:pt x="906074" y="821727"/>
                </a:lnTo>
                <a:lnTo>
                  <a:pt x="912420" y="834488"/>
                </a:lnTo>
                <a:lnTo>
                  <a:pt x="915990" y="848845"/>
                </a:lnTo>
                <a:lnTo>
                  <a:pt x="917576" y="863600"/>
                </a:lnTo>
                <a:lnTo>
                  <a:pt x="915990" y="878355"/>
                </a:lnTo>
                <a:lnTo>
                  <a:pt x="912420" y="892712"/>
                </a:lnTo>
                <a:lnTo>
                  <a:pt x="906074" y="905473"/>
                </a:lnTo>
                <a:lnTo>
                  <a:pt x="898141" y="916640"/>
                </a:lnTo>
                <a:lnTo>
                  <a:pt x="888225" y="926609"/>
                </a:lnTo>
                <a:lnTo>
                  <a:pt x="877119" y="934984"/>
                </a:lnTo>
                <a:lnTo>
                  <a:pt x="864427" y="940966"/>
                </a:lnTo>
                <a:lnTo>
                  <a:pt x="850148" y="944954"/>
                </a:lnTo>
                <a:lnTo>
                  <a:pt x="835869" y="946150"/>
                </a:lnTo>
                <a:lnTo>
                  <a:pt x="346026" y="946150"/>
                </a:lnTo>
                <a:lnTo>
                  <a:pt x="331748" y="944954"/>
                </a:lnTo>
                <a:lnTo>
                  <a:pt x="317865" y="940966"/>
                </a:lnTo>
                <a:lnTo>
                  <a:pt x="305173" y="934984"/>
                </a:lnTo>
                <a:lnTo>
                  <a:pt x="293671" y="926609"/>
                </a:lnTo>
                <a:lnTo>
                  <a:pt x="283755" y="916640"/>
                </a:lnTo>
                <a:lnTo>
                  <a:pt x="275822" y="905473"/>
                </a:lnTo>
                <a:lnTo>
                  <a:pt x="269476" y="892712"/>
                </a:lnTo>
                <a:lnTo>
                  <a:pt x="265906" y="878355"/>
                </a:lnTo>
                <a:lnTo>
                  <a:pt x="265113" y="863600"/>
                </a:lnTo>
                <a:lnTo>
                  <a:pt x="265906" y="848845"/>
                </a:lnTo>
                <a:lnTo>
                  <a:pt x="269476" y="834488"/>
                </a:lnTo>
                <a:lnTo>
                  <a:pt x="275822" y="821727"/>
                </a:lnTo>
                <a:lnTo>
                  <a:pt x="283755" y="810561"/>
                </a:lnTo>
                <a:lnTo>
                  <a:pt x="293671" y="800591"/>
                </a:lnTo>
                <a:lnTo>
                  <a:pt x="305173" y="792216"/>
                </a:lnTo>
                <a:lnTo>
                  <a:pt x="317865" y="786234"/>
                </a:lnTo>
                <a:lnTo>
                  <a:pt x="331748" y="782247"/>
                </a:lnTo>
                <a:close/>
                <a:moveTo>
                  <a:pt x="346026" y="534987"/>
                </a:moveTo>
                <a:lnTo>
                  <a:pt x="836266" y="534987"/>
                </a:lnTo>
                <a:lnTo>
                  <a:pt x="850545" y="535779"/>
                </a:lnTo>
                <a:lnTo>
                  <a:pt x="864427" y="540134"/>
                </a:lnTo>
                <a:lnTo>
                  <a:pt x="877119" y="545677"/>
                </a:lnTo>
                <a:lnTo>
                  <a:pt x="888225" y="554387"/>
                </a:lnTo>
                <a:lnTo>
                  <a:pt x="898141" y="564285"/>
                </a:lnTo>
                <a:lnTo>
                  <a:pt x="906074" y="575370"/>
                </a:lnTo>
                <a:lnTo>
                  <a:pt x="912420" y="588435"/>
                </a:lnTo>
                <a:lnTo>
                  <a:pt x="915990" y="601896"/>
                </a:lnTo>
                <a:lnTo>
                  <a:pt x="917576" y="616545"/>
                </a:lnTo>
                <a:lnTo>
                  <a:pt x="915990" y="631590"/>
                </a:lnTo>
                <a:lnTo>
                  <a:pt x="912420" y="645447"/>
                </a:lnTo>
                <a:lnTo>
                  <a:pt x="906074" y="658116"/>
                </a:lnTo>
                <a:lnTo>
                  <a:pt x="898141" y="669993"/>
                </a:lnTo>
                <a:lnTo>
                  <a:pt x="888225" y="679495"/>
                </a:lnTo>
                <a:lnTo>
                  <a:pt x="877119" y="687809"/>
                </a:lnTo>
                <a:lnTo>
                  <a:pt x="864427" y="693352"/>
                </a:lnTo>
                <a:lnTo>
                  <a:pt x="850148" y="697707"/>
                </a:lnTo>
                <a:lnTo>
                  <a:pt x="835869" y="698499"/>
                </a:lnTo>
                <a:lnTo>
                  <a:pt x="346026" y="698499"/>
                </a:lnTo>
                <a:lnTo>
                  <a:pt x="331748" y="697707"/>
                </a:lnTo>
                <a:lnTo>
                  <a:pt x="317865" y="693352"/>
                </a:lnTo>
                <a:lnTo>
                  <a:pt x="305173" y="687809"/>
                </a:lnTo>
                <a:lnTo>
                  <a:pt x="293671" y="679495"/>
                </a:lnTo>
                <a:lnTo>
                  <a:pt x="283755" y="669993"/>
                </a:lnTo>
                <a:lnTo>
                  <a:pt x="275822" y="658116"/>
                </a:lnTo>
                <a:lnTo>
                  <a:pt x="269476" y="645447"/>
                </a:lnTo>
                <a:lnTo>
                  <a:pt x="265906" y="631590"/>
                </a:lnTo>
                <a:lnTo>
                  <a:pt x="265113" y="616545"/>
                </a:lnTo>
                <a:lnTo>
                  <a:pt x="265906" y="601896"/>
                </a:lnTo>
                <a:lnTo>
                  <a:pt x="269476" y="588435"/>
                </a:lnTo>
                <a:lnTo>
                  <a:pt x="275822" y="575370"/>
                </a:lnTo>
                <a:lnTo>
                  <a:pt x="283755" y="564285"/>
                </a:lnTo>
                <a:lnTo>
                  <a:pt x="293671" y="554387"/>
                </a:lnTo>
                <a:lnTo>
                  <a:pt x="305173" y="545677"/>
                </a:lnTo>
                <a:lnTo>
                  <a:pt x="317865" y="540134"/>
                </a:lnTo>
                <a:lnTo>
                  <a:pt x="331748" y="535779"/>
                </a:lnTo>
                <a:close/>
                <a:moveTo>
                  <a:pt x="346026" y="287337"/>
                </a:moveTo>
                <a:lnTo>
                  <a:pt x="836266" y="287337"/>
                </a:lnTo>
                <a:lnTo>
                  <a:pt x="850545" y="288928"/>
                </a:lnTo>
                <a:lnTo>
                  <a:pt x="864427" y="292509"/>
                </a:lnTo>
                <a:lnTo>
                  <a:pt x="877119" y="298874"/>
                </a:lnTo>
                <a:lnTo>
                  <a:pt x="888225" y="306831"/>
                </a:lnTo>
                <a:lnTo>
                  <a:pt x="898141" y="316777"/>
                </a:lnTo>
                <a:lnTo>
                  <a:pt x="906074" y="327916"/>
                </a:lnTo>
                <a:lnTo>
                  <a:pt x="912420" y="341044"/>
                </a:lnTo>
                <a:lnTo>
                  <a:pt x="915990" y="354968"/>
                </a:lnTo>
                <a:lnTo>
                  <a:pt x="917576" y="369688"/>
                </a:lnTo>
                <a:lnTo>
                  <a:pt x="915990" y="384408"/>
                </a:lnTo>
                <a:lnTo>
                  <a:pt x="912420" y="398730"/>
                </a:lnTo>
                <a:lnTo>
                  <a:pt x="906074" y="411461"/>
                </a:lnTo>
                <a:lnTo>
                  <a:pt x="898141" y="422998"/>
                </a:lnTo>
                <a:lnTo>
                  <a:pt x="888225" y="432943"/>
                </a:lnTo>
                <a:lnTo>
                  <a:pt x="877119" y="440900"/>
                </a:lnTo>
                <a:lnTo>
                  <a:pt x="864427" y="446867"/>
                </a:lnTo>
                <a:lnTo>
                  <a:pt x="850148" y="450846"/>
                </a:lnTo>
                <a:lnTo>
                  <a:pt x="835869" y="452437"/>
                </a:lnTo>
                <a:lnTo>
                  <a:pt x="346026" y="452437"/>
                </a:lnTo>
                <a:lnTo>
                  <a:pt x="331748" y="450846"/>
                </a:lnTo>
                <a:lnTo>
                  <a:pt x="317865" y="446867"/>
                </a:lnTo>
                <a:lnTo>
                  <a:pt x="305173" y="440900"/>
                </a:lnTo>
                <a:lnTo>
                  <a:pt x="293671" y="432943"/>
                </a:lnTo>
                <a:lnTo>
                  <a:pt x="283755" y="422998"/>
                </a:lnTo>
                <a:lnTo>
                  <a:pt x="275822" y="411461"/>
                </a:lnTo>
                <a:lnTo>
                  <a:pt x="269476" y="398730"/>
                </a:lnTo>
                <a:lnTo>
                  <a:pt x="265906" y="384408"/>
                </a:lnTo>
                <a:lnTo>
                  <a:pt x="265113" y="369688"/>
                </a:lnTo>
                <a:lnTo>
                  <a:pt x="265906" y="354968"/>
                </a:lnTo>
                <a:lnTo>
                  <a:pt x="269476" y="341044"/>
                </a:lnTo>
                <a:lnTo>
                  <a:pt x="275822" y="327916"/>
                </a:lnTo>
                <a:lnTo>
                  <a:pt x="283755" y="316777"/>
                </a:lnTo>
                <a:lnTo>
                  <a:pt x="293671" y="306831"/>
                </a:lnTo>
                <a:lnTo>
                  <a:pt x="305173" y="298874"/>
                </a:lnTo>
                <a:lnTo>
                  <a:pt x="317865" y="292509"/>
                </a:lnTo>
                <a:lnTo>
                  <a:pt x="331748" y="288928"/>
                </a:lnTo>
                <a:close/>
                <a:moveTo>
                  <a:pt x="81414" y="0"/>
                </a:moveTo>
                <a:lnTo>
                  <a:pt x="1102464" y="0"/>
                </a:lnTo>
                <a:lnTo>
                  <a:pt x="1117555" y="1191"/>
                </a:lnTo>
                <a:lnTo>
                  <a:pt x="1131058" y="5159"/>
                </a:lnTo>
                <a:lnTo>
                  <a:pt x="1143767" y="11113"/>
                </a:lnTo>
                <a:lnTo>
                  <a:pt x="1155284" y="19050"/>
                </a:lnTo>
                <a:lnTo>
                  <a:pt x="1165212" y="28972"/>
                </a:lnTo>
                <a:lnTo>
                  <a:pt x="1173155" y="40481"/>
                </a:lnTo>
                <a:lnTo>
                  <a:pt x="1179112" y="53181"/>
                </a:lnTo>
                <a:lnTo>
                  <a:pt x="1183084" y="67469"/>
                </a:lnTo>
                <a:lnTo>
                  <a:pt x="1184275" y="82153"/>
                </a:lnTo>
                <a:lnTo>
                  <a:pt x="1184275" y="925513"/>
                </a:lnTo>
                <a:lnTo>
                  <a:pt x="1021050" y="1061244"/>
                </a:lnTo>
                <a:lnTo>
                  <a:pt x="1021050" y="164306"/>
                </a:lnTo>
                <a:lnTo>
                  <a:pt x="163225" y="164306"/>
                </a:lnTo>
                <a:lnTo>
                  <a:pt x="163225" y="1232694"/>
                </a:lnTo>
                <a:lnTo>
                  <a:pt x="678714" y="1232694"/>
                </a:lnTo>
                <a:lnTo>
                  <a:pt x="794282" y="1397000"/>
                </a:lnTo>
                <a:lnTo>
                  <a:pt x="81414" y="1397000"/>
                </a:lnTo>
                <a:lnTo>
                  <a:pt x="66720" y="1395810"/>
                </a:lnTo>
                <a:lnTo>
                  <a:pt x="53217" y="1391841"/>
                </a:lnTo>
                <a:lnTo>
                  <a:pt x="40508" y="1385888"/>
                </a:lnTo>
                <a:lnTo>
                  <a:pt x="28594" y="1377950"/>
                </a:lnTo>
                <a:lnTo>
                  <a:pt x="18666" y="1368028"/>
                </a:lnTo>
                <a:lnTo>
                  <a:pt x="10723" y="1356519"/>
                </a:lnTo>
                <a:lnTo>
                  <a:pt x="4766" y="1343819"/>
                </a:lnTo>
                <a:lnTo>
                  <a:pt x="794" y="1329531"/>
                </a:lnTo>
                <a:lnTo>
                  <a:pt x="0" y="1314847"/>
                </a:lnTo>
                <a:lnTo>
                  <a:pt x="0" y="82153"/>
                </a:lnTo>
                <a:lnTo>
                  <a:pt x="794" y="67469"/>
                </a:lnTo>
                <a:lnTo>
                  <a:pt x="4766" y="53181"/>
                </a:lnTo>
                <a:lnTo>
                  <a:pt x="10723" y="40481"/>
                </a:lnTo>
                <a:lnTo>
                  <a:pt x="18666" y="28972"/>
                </a:lnTo>
                <a:lnTo>
                  <a:pt x="28594" y="19050"/>
                </a:lnTo>
                <a:lnTo>
                  <a:pt x="40508" y="11113"/>
                </a:lnTo>
                <a:lnTo>
                  <a:pt x="53217" y="5159"/>
                </a:lnTo>
                <a:lnTo>
                  <a:pt x="66720" y="119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400"/>
          </a:p>
        </p:txBody>
      </p:sp>
      <p:sp>
        <p:nvSpPr>
          <p:cNvPr id="118" name="Freeform 117"/>
          <p:cNvSpPr>
            <a:spLocks/>
          </p:cNvSpPr>
          <p:nvPr/>
        </p:nvSpPr>
        <p:spPr bwMode="auto">
          <a:xfrm>
            <a:off x="7964442" y="3754913"/>
            <a:ext cx="600540" cy="547791"/>
          </a:xfrm>
          <a:custGeom>
            <a:avLst/>
            <a:gdLst>
              <a:gd name="connsiteX0" fmla="*/ 947738 w 2963863"/>
              <a:gd name="connsiteY0" fmla="*/ 1531937 h 2703512"/>
              <a:gd name="connsiteX1" fmla="*/ 2963863 w 2963863"/>
              <a:gd name="connsiteY1" fmla="*/ 1531937 h 2703512"/>
              <a:gd name="connsiteX2" fmla="*/ 2963863 w 2963863"/>
              <a:gd name="connsiteY2" fmla="*/ 1646237 h 2703512"/>
              <a:gd name="connsiteX3" fmla="*/ 947738 w 2963863"/>
              <a:gd name="connsiteY3" fmla="*/ 1646237 h 2703512"/>
              <a:gd name="connsiteX4" fmla="*/ 0 w 2963863"/>
              <a:gd name="connsiteY4" fmla="*/ 1531937 h 2703512"/>
              <a:gd name="connsiteX5" fmla="*/ 422275 w 2963863"/>
              <a:gd name="connsiteY5" fmla="*/ 1531937 h 2703512"/>
              <a:gd name="connsiteX6" fmla="*/ 422275 w 2963863"/>
              <a:gd name="connsiteY6" fmla="*/ 1646237 h 2703512"/>
              <a:gd name="connsiteX7" fmla="*/ 0 w 2963863"/>
              <a:gd name="connsiteY7" fmla="*/ 1646237 h 2703512"/>
              <a:gd name="connsiteX8" fmla="*/ 1362075 w 2963863"/>
              <a:gd name="connsiteY8" fmla="*/ 928687 h 2703512"/>
              <a:gd name="connsiteX9" fmla="*/ 1380331 w 2963863"/>
              <a:gd name="connsiteY9" fmla="*/ 928687 h 2703512"/>
              <a:gd name="connsiteX10" fmla="*/ 1397000 w 2963863"/>
              <a:gd name="connsiteY10" fmla="*/ 932656 h 2703512"/>
              <a:gd name="connsiteX11" fmla="*/ 1412875 w 2963863"/>
              <a:gd name="connsiteY11" fmla="*/ 939006 h 2703512"/>
              <a:gd name="connsiteX12" fmla="*/ 1427163 w 2963863"/>
              <a:gd name="connsiteY12" fmla="*/ 948531 h 2703512"/>
              <a:gd name="connsiteX13" fmla="*/ 1439863 w 2963863"/>
              <a:gd name="connsiteY13" fmla="*/ 959643 h 2703512"/>
              <a:gd name="connsiteX14" fmla="*/ 1450975 w 2963863"/>
              <a:gd name="connsiteY14" fmla="*/ 973137 h 2703512"/>
              <a:gd name="connsiteX15" fmla="*/ 1458913 w 2963863"/>
              <a:gd name="connsiteY15" fmla="*/ 988218 h 2703512"/>
              <a:gd name="connsiteX16" fmla="*/ 1465263 w 2963863"/>
              <a:gd name="connsiteY16" fmla="*/ 1004093 h 2703512"/>
              <a:gd name="connsiteX17" fmla="*/ 1468438 w 2963863"/>
              <a:gd name="connsiteY17" fmla="*/ 1019968 h 2703512"/>
              <a:gd name="connsiteX18" fmla="*/ 1470025 w 2963863"/>
              <a:gd name="connsiteY18" fmla="*/ 1036637 h 2703512"/>
              <a:gd name="connsiteX19" fmla="*/ 1466850 w 2963863"/>
              <a:gd name="connsiteY19" fmla="*/ 1052512 h 2703512"/>
              <a:gd name="connsiteX20" fmla="*/ 1461294 w 2963863"/>
              <a:gd name="connsiteY20" fmla="*/ 1068387 h 2703512"/>
              <a:gd name="connsiteX21" fmla="*/ 1451769 w 2963863"/>
              <a:gd name="connsiteY21" fmla="*/ 1083468 h 2703512"/>
              <a:gd name="connsiteX22" fmla="*/ 1438275 w 2963863"/>
              <a:gd name="connsiteY22" fmla="*/ 1096168 h 2703512"/>
              <a:gd name="connsiteX23" fmla="*/ 1420813 w 2963863"/>
              <a:gd name="connsiteY23" fmla="*/ 1106487 h 2703512"/>
              <a:gd name="connsiteX24" fmla="*/ 1349375 w 2963863"/>
              <a:gd name="connsiteY24" fmla="*/ 1141412 h 2703512"/>
              <a:gd name="connsiteX25" fmla="*/ 1275556 w 2963863"/>
              <a:gd name="connsiteY25" fmla="*/ 1169987 h 2703512"/>
              <a:gd name="connsiteX26" fmla="*/ 1200944 w 2963863"/>
              <a:gd name="connsiteY26" fmla="*/ 1194593 h 2703512"/>
              <a:gd name="connsiteX27" fmla="*/ 1124744 w 2963863"/>
              <a:gd name="connsiteY27" fmla="*/ 1213643 h 2703512"/>
              <a:gd name="connsiteX28" fmla="*/ 1048544 w 2963863"/>
              <a:gd name="connsiteY28" fmla="*/ 1228725 h 2703512"/>
              <a:gd name="connsiteX29" fmla="*/ 971550 w 2963863"/>
              <a:gd name="connsiteY29" fmla="*/ 1238250 h 2703512"/>
              <a:gd name="connsiteX30" fmla="*/ 892969 w 2963863"/>
              <a:gd name="connsiteY30" fmla="*/ 1243012 h 2703512"/>
              <a:gd name="connsiteX31" fmla="*/ 892969 w 2963863"/>
              <a:gd name="connsiteY31" fmla="*/ 1706562 h 2703512"/>
              <a:gd name="connsiteX32" fmla="*/ 890588 w 2963863"/>
              <a:gd name="connsiteY32" fmla="*/ 1727200 h 2703512"/>
              <a:gd name="connsiteX33" fmla="*/ 887413 w 2963863"/>
              <a:gd name="connsiteY33" fmla="*/ 1746250 h 2703512"/>
              <a:gd name="connsiteX34" fmla="*/ 919956 w 2963863"/>
              <a:gd name="connsiteY34" fmla="*/ 1846262 h 2703512"/>
              <a:gd name="connsiteX35" fmla="*/ 946944 w 2963863"/>
              <a:gd name="connsiteY35" fmla="*/ 1947068 h 2703512"/>
              <a:gd name="connsiteX36" fmla="*/ 967581 w 2963863"/>
              <a:gd name="connsiteY36" fmla="*/ 2048668 h 2703512"/>
              <a:gd name="connsiteX37" fmla="*/ 984250 w 2963863"/>
              <a:gd name="connsiteY37" fmla="*/ 2151062 h 2703512"/>
              <a:gd name="connsiteX38" fmla="*/ 995363 w 2963863"/>
              <a:gd name="connsiteY38" fmla="*/ 2254250 h 2703512"/>
              <a:gd name="connsiteX39" fmla="*/ 1003300 w 2963863"/>
              <a:gd name="connsiteY39" fmla="*/ 2359025 h 2703512"/>
              <a:gd name="connsiteX40" fmla="*/ 1005681 w 2963863"/>
              <a:gd name="connsiteY40" fmla="*/ 2463006 h 2703512"/>
              <a:gd name="connsiteX41" fmla="*/ 1004094 w 2963863"/>
              <a:gd name="connsiteY41" fmla="*/ 2484437 h 2703512"/>
              <a:gd name="connsiteX42" fmla="*/ 999331 w 2963863"/>
              <a:gd name="connsiteY42" fmla="*/ 2501900 h 2703512"/>
              <a:gd name="connsiteX43" fmla="*/ 990600 w 2963863"/>
              <a:gd name="connsiteY43" fmla="*/ 2517775 h 2703512"/>
              <a:gd name="connsiteX44" fmla="*/ 979488 w 2963863"/>
              <a:gd name="connsiteY44" fmla="*/ 2531268 h 2703512"/>
              <a:gd name="connsiteX45" fmla="*/ 966788 w 2963863"/>
              <a:gd name="connsiteY45" fmla="*/ 2541587 h 2703512"/>
              <a:gd name="connsiteX46" fmla="*/ 951706 w 2963863"/>
              <a:gd name="connsiteY46" fmla="*/ 2549525 h 2703512"/>
              <a:gd name="connsiteX47" fmla="*/ 935831 w 2963863"/>
              <a:gd name="connsiteY47" fmla="*/ 2554287 h 2703512"/>
              <a:gd name="connsiteX48" fmla="*/ 919163 w 2963863"/>
              <a:gd name="connsiteY48" fmla="*/ 2556668 h 2703512"/>
              <a:gd name="connsiteX49" fmla="*/ 901700 w 2963863"/>
              <a:gd name="connsiteY49" fmla="*/ 2556668 h 2703512"/>
              <a:gd name="connsiteX50" fmla="*/ 885031 w 2963863"/>
              <a:gd name="connsiteY50" fmla="*/ 2554287 h 2703512"/>
              <a:gd name="connsiteX51" fmla="*/ 869156 w 2963863"/>
              <a:gd name="connsiteY51" fmla="*/ 2548731 h 2703512"/>
              <a:gd name="connsiteX52" fmla="*/ 854075 w 2963863"/>
              <a:gd name="connsiteY52" fmla="*/ 2541587 h 2703512"/>
              <a:gd name="connsiteX53" fmla="*/ 841375 w 2963863"/>
              <a:gd name="connsiteY53" fmla="*/ 2531268 h 2703512"/>
              <a:gd name="connsiteX54" fmla="*/ 829469 w 2963863"/>
              <a:gd name="connsiteY54" fmla="*/ 2517775 h 2703512"/>
              <a:gd name="connsiteX55" fmla="*/ 821531 w 2963863"/>
              <a:gd name="connsiteY55" fmla="*/ 2501900 h 2703512"/>
              <a:gd name="connsiteX56" fmla="*/ 815181 w 2963863"/>
              <a:gd name="connsiteY56" fmla="*/ 2484437 h 2703512"/>
              <a:gd name="connsiteX57" fmla="*/ 812800 w 2963863"/>
              <a:gd name="connsiteY57" fmla="*/ 2463006 h 2703512"/>
              <a:gd name="connsiteX58" fmla="*/ 810419 w 2963863"/>
              <a:gd name="connsiteY58" fmla="*/ 2360612 h 2703512"/>
              <a:gd name="connsiteX59" fmla="*/ 802481 w 2963863"/>
              <a:gd name="connsiteY59" fmla="*/ 2259012 h 2703512"/>
              <a:gd name="connsiteX60" fmla="*/ 790575 w 2963863"/>
              <a:gd name="connsiteY60" fmla="*/ 2158206 h 2703512"/>
              <a:gd name="connsiteX61" fmla="*/ 773113 w 2963863"/>
              <a:gd name="connsiteY61" fmla="*/ 2058987 h 2703512"/>
              <a:gd name="connsiteX62" fmla="*/ 750888 w 2963863"/>
              <a:gd name="connsiteY62" fmla="*/ 1959768 h 2703512"/>
              <a:gd name="connsiteX63" fmla="*/ 722313 w 2963863"/>
              <a:gd name="connsiteY63" fmla="*/ 1861343 h 2703512"/>
              <a:gd name="connsiteX64" fmla="*/ 717550 w 2963863"/>
              <a:gd name="connsiteY64" fmla="*/ 1861343 h 2703512"/>
              <a:gd name="connsiteX65" fmla="*/ 720725 w 2963863"/>
              <a:gd name="connsiteY65" fmla="*/ 1931193 h 2703512"/>
              <a:gd name="connsiteX66" fmla="*/ 721519 w 2963863"/>
              <a:gd name="connsiteY66" fmla="*/ 2000250 h 2703512"/>
              <a:gd name="connsiteX67" fmla="*/ 720725 w 2963863"/>
              <a:gd name="connsiteY67" fmla="*/ 2069306 h 2703512"/>
              <a:gd name="connsiteX68" fmla="*/ 717550 w 2963863"/>
              <a:gd name="connsiteY68" fmla="*/ 2137568 h 2703512"/>
              <a:gd name="connsiteX69" fmla="*/ 709613 w 2963863"/>
              <a:gd name="connsiteY69" fmla="*/ 2205831 h 2703512"/>
              <a:gd name="connsiteX70" fmla="*/ 700088 w 2963863"/>
              <a:gd name="connsiteY70" fmla="*/ 2272506 h 2703512"/>
              <a:gd name="connsiteX71" fmla="*/ 686594 w 2963863"/>
              <a:gd name="connsiteY71" fmla="*/ 2339975 h 2703512"/>
              <a:gd name="connsiteX72" fmla="*/ 669131 w 2963863"/>
              <a:gd name="connsiteY72" fmla="*/ 2405062 h 2703512"/>
              <a:gd name="connsiteX73" fmla="*/ 647700 w 2963863"/>
              <a:gd name="connsiteY73" fmla="*/ 2470150 h 2703512"/>
              <a:gd name="connsiteX74" fmla="*/ 622300 w 2963863"/>
              <a:gd name="connsiteY74" fmla="*/ 2534443 h 2703512"/>
              <a:gd name="connsiteX75" fmla="*/ 591344 w 2963863"/>
              <a:gd name="connsiteY75" fmla="*/ 2596356 h 2703512"/>
              <a:gd name="connsiteX76" fmla="*/ 555625 w 2963863"/>
              <a:gd name="connsiteY76" fmla="*/ 2658268 h 2703512"/>
              <a:gd name="connsiteX77" fmla="*/ 542925 w 2963863"/>
              <a:gd name="connsiteY77" fmla="*/ 2675731 h 2703512"/>
              <a:gd name="connsiteX78" fmla="*/ 527050 w 2963863"/>
              <a:gd name="connsiteY78" fmla="*/ 2689225 h 2703512"/>
              <a:gd name="connsiteX79" fmla="*/ 510381 w 2963863"/>
              <a:gd name="connsiteY79" fmla="*/ 2697162 h 2703512"/>
              <a:gd name="connsiteX80" fmla="*/ 492919 w 2963863"/>
              <a:gd name="connsiteY80" fmla="*/ 2702718 h 2703512"/>
              <a:gd name="connsiteX81" fmla="*/ 474663 w 2963863"/>
              <a:gd name="connsiteY81" fmla="*/ 2703512 h 2703512"/>
              <a:gd name="connsiteX82" fmla="*/ 456407 w 2963863"/>
              <a:gd name="connsiteY82" fmla="*/ 2701925 h 2703512"/>
              <a:gd name="connsiteX83" fmla="*/ 439738 w 2963863"/>
              <a:gd name="connsiteY83" fmla="*/ 2696368 h 2703512"/>
              <a:gd name="connsiteX84" fmla="*/ 422275 w 2963863"/>
              <a:gd name="connsiteY84" fmla="*/ 2689225 h 2703512"/>
              <a:gd name="connsiteX85" fmla="*/ 407988 w 2963863"/>
              <a:gd name="connsiteY85" fmla="*/ 2678112 h 2703512"/>
              <a:gd name="connsiteX86" fmla="*/ 395288 w 2963863"/>
              <a:gd name="connsiteY86" fmla="*/ 2666206 h 2703512"/>
              <a:gd name="connsiteX87" fmla="*/ 384969 w 2963863"/>
              <a:gd name="connsiteY87" fmla="*/ 2651918 h 2703512"/>
              <a:gd name="connsiteX88" fmla="*/ 377825 w 2963863"/>
              <a:gd name="connsiteY88" fmla="*/ 2636043 h 2703512"/>
              <a:gd name="connsiteX89" fmla="*/ 374650 w 2963863"/>
              <a:gd name="connsiteY89" fmla="*/ 2618581 h 2703512"/>
              <a:gd name="connsiteX90" fmla="*/ 374650 w 2963863"/>
              <a:gd name="connsiteY90" fmla="*/ 2600325 h 2703512"/>
              <a:gd name="connsiteX91" fmla="*/ 380206 w 2963863"/>
              <a:gd name="connsiteY91" fmla="*/ 2580481 h 2703512"/>
              <a:gd name="connsiteX92" fmla="*/ 388938 w 2963863"/>
              <a:gd name="connsiteY92" fmla="*/ 2561431 h 2703512"/>
              <a:gd name="connsiteX93" fmla="*/ 422275 w 2963863"/>
              <a:gd name="connsiteY93" fmla="*/ 2503487 h 2703512"/>
              <a:gd name="connsiteX94" fmla="*/ 450057 w 2963863"/>
              <a:gd name="connsiteY94" fmla="*/ 2443162 h 2703512"/>
              <a:gd name="connsiteX95" fmla="*/ 473869 w 2963863"/>
              <a:gd name="connsiteY95" fmla="*/ 2383631 h 2703512"/>
              <a:gd name="connsiteX96" fmla="*/ 492125 w 2963863"/>
              <a:gd name="connsiteY96" fmla="*/ 2321718 h 2703512"/>
              <a:gd name="connsiteX97" fmla="*/ 506413 w 2963863"/>
              <a:gd name="connsiteY97" fmla="*/ 2259806 h 2703512"/>
              <a:gd name="connsiteX98" fmla="*/ 517525 w 2963863"/>
              <a:gd name="connsiteY98" fmla="*/ 2197100 h 2703512"/>
              <a:gd name="connsiteX99" fmla="*/ 524669 w 2963863"/>
              <a:gd name="connsiteY99" fmla="*/ 2133600 h 2703512"/>
              <a:gd name="connsiteX100" fmla="*/ 527844 w 2963863"/>
              <a:gd name="connsiteY100" fmla="*/ 2069306 h 2703512"/>
              <a:gd name="connsiteX101" fmla="*/ 530225 w 2963863"/>
              <a:gd name="connsiteY101" fmla="*/ 2005012 h 2703512"/>
              <a:gd name="connsiteX102" fmla="*/ 527844 w 2963863"/>
              <a:gd name="connsiteY102" fmla="*/ 1940718 h 2703512"/>
              <a:gd name="connsiteX103" fmla="*/ 525463 w 2963863"/>
              <a:gd name="connsiteY103" fmla="*/ 1875631 h 2703512"/>
              <a:gd name="connsiteX104" fmla="*/ 519907 w 2963863"/>
              <a:gd name="connsiteY104" fmla="*/ 1809750 h 2703512"/>
              <a:gd name="connsiteX105" fmla="*/ 504031 w 2963863"/>
              <a:gd name="connsiteY105" fmla="*/ 1788318 h 2703512"/>
              <a:gd name="connsiteX106" fmla="*/ 492125 w 2963863"/>
              <a:gd name="connsiteY106" fmla="*/ 1762918 h 2703512"/>
              <a:gd name="connsiteX107" fmla="*/ 484188 w 2963863"/>
              <a:gd name="connsiteY107" fmla="*/ 1735931 h 2703512"/>
              <a:gd name="connsiteX108" fmla="*/ 481013 w 2963863"/>
              <a:gd name="connsiteY108" fmla="*/ 1706562 h 2703512"/>
              <a:gd name="connsiteX109" fmla="*/ 481013 w 2963863"/>
              <a:gd name="connsiteY109" fmla="*/ 1126331 h 2703512"/>
              <a:gd name="connsiteX110" fmla="*/ 484188 w 2963863"/>
              <a:gd name="connsiteY110" fmla="*/ 1098550 h 2703512"/>
              <a:gd name="connsiteX111" fmla="*/ 491331 w 2963863"/>
              <a:gd name="connsiteY111" fmla="*/ 1072356 h 2703512"/>
              <a:gd name="connsiteX112" fmla="*/ 501650 w 2963863"/>
              <a:gd name="connsiteY112" fmla="*/ 1048543 h 2703512"/>
              <a:gd name="connsiteX113" fmla="*/ 517525 w 2963863"/>
              <a:gd name="connsiteY113" fmla="*/ 1027112 h 2703512"/>
              <a:gd name="connsiteX114" fmla="*/ 536575 w 2963863"/>
              <a:gd name="connsiteY114" fmla="*/ 1008062 h 2703512"/>
              <a:gd name="connsiteX115" fmla="*/ 557213 w 2963863"/>
              <a:gd name="connsiteY115" fmla="*/ 992981 h 2703512"/>
              <a:gd name="connsiteX116" fmla="*/ 581819 w 2963863"/>
              <a:gd name="connsiteY116" fmla="*/ 981868 h 2703512"/>
              <a:gd name="connsiteX117" fmla="*/ 608013 w 2963863"/>
              <a:gd name="connsiteY117" fmla="*/ 973931 h 2703512"/>
              <a:gd name="connsiteX118" fmla="*/ 635794 w 2963863"/>
              <a:gd name="connsiteY118" fmla="*/ 971550 h 2703512"/>
              <a:gd name="connsiteX119" fmla="*/ 738188 w 2963863"/>
              <a:gd name="connsiteY119" fmla="*/ 971550 h 2703512"/>
              <a:gd name="connsiteX120" fmla="*/ 765969 w 2963863"/>
              <a:gd name="connsiteY120" fmla="*/ 973931 h 2703512"/>
              <a:gd name="connsiteX121" fmla="*/ 792163 w 2963863"/>
              <a:gd name="connsiteY121" fmla="*/ 981868 h 2703512"/>
              <a:gd name="connsiteX122" fmla="*/ 816769 w 2963863"/>
              <a:gd name="connsiteY122" fmla="*/ 992981 h 2703512"/>
              <a:gd name="connsiteX123" fmla="*/ 838200 w 2963863"/>
              <a:gd name="connsiteY123" fmla="*/ 1008856 h 2703512"/>
              <a:gd name="connsiteX124" fmla="*/ 856456 w 2963863"/>
              <a:gd name="connsiteY124" fmla="*/ 1027906 h 2703512"/>
              <a:gd name="connsiteX125" fmla="*/ 871538 w 2963863"/>
              <a:gd name="connsiteY125" fmla="*/ 1049337 h 2703512"/>
              <a:gd name="connsiteX126" fmla="*/ 939006 w 2963863"/>
              <a:gd name="connsiteY126" fmla="*/ 1046956 h 2703512"/>
              <a:gd name="connsiteX127" fmla="*/ 1004888 w 2963863"/>
              <a:gd name="connsiteY127" fmla="*/ 1039812 h 2703512"/>
              <a:gd name="connsiteX128" fmla="*/ 1070769 w 2963863"/>
              <a:gd name="connsiteY128" fmla="*/ 1028700 h 2703512"/>
              <a:gd name="connsiteX129" fmla="*/ 1135063 w 2963863"/>
              <a:gd name="connsiteY129" fmla="*/ 1013618 h 2703512"/>
              <a:gd name="connsiteX130" fmla="*/ 1199356 w 2963863"/>
              <a:gd name="connsiteY130" fmla="*/ 992981 h 2703512"/>
              <a:gd name="connsiteX131" fmla="*/ 1261269 w 2963863"/>
              <a:gd name="connsiteY131" fmla="*/ 969168 h 2703512"/>
              <a:gd name="connsiteX132" fmla="*/ 1323975 w 2963863"/>
              <a:gd name="connsiteY132" fmla="*/ 939800 h 2703512"/>
              <a:gd name="connsiteX133" fmla="*/ 1343025 w 2963863"/>
              <a:gd name="connsiteY133" fmla="*/ 931862 h 2703512"/>
              <a:gd name="connsiteX134" fmla="*/ 2346221 w 2963863"/>
              <a:gd name="connsiteY134" fmla="*/ 889000 h 2703512"/>
              <a:gd name="connsiteX135" fmla="*/ 2462609 w 2963863"/>
              <a:gd name="connsiteY135" fmla="*/ 1004597 h 2703512"/>
              <a:gd name="connsiteX136" fmla="*/ 2577412 w 2963863"/>
              <a:gd name="connsiteY136" fmla="*/ 889000 h 2703512"/>
              <a:gd name="connsiteX137" fmla="*/ 2619375 w 2963863"/>
              <a:gd name="connsiteY137" fmla="*/ 930964 h 2703512"/>
              <a:gd name="connsiteX138" fmla="*/ 2503780 w 2963863"/>
              <a:gd name="connsiteY138" fmla="*/ 1046561 h 2703512"/>
              <a:gd name="connsiteX139" fmla="*/ 2619375 w 2963863"/>
              <a:gd name="connsiteY139" fmla="*/ 1162950 h 2703512"/>
              <a:gd name="connsiteX140" fmla="*/ 2577412 w 2963863"/>
              <a:gd name="connsiteY140" fmla="*/ 1204913 h 2703512"/>
              <a:gd name="connsiteX141" fmla="*/ 2462609 w 2963863"/>
              <a:gd name="connsiteY141" fmla="*/ 1087732 h 2703512"/>
              <a:gd name="connsiteX142" fmla="*/ 2346221 w 2963863"/>
              <a:gd name="connsiteY142" fmla="*/ 1204913 h 2703512"/>
              <a:gd name="connsiteX143" fmla="*/ 2305050 w 2963863"/>
              <a:gd name="connsiteY143" fmla="*/ 1162950 h 2703512"/>
              <a:gd name="connsiteX144" fmla="*/ 2420646 w 2963863"/>
              <a:gd name="connsiteY144" fmla="*/ 1046561 h 2703512"/>
              <a:gd name="connsiteX145" fmla="*/ 2305050 w 2963863"/>
              <a:gd name="connsiteY145" fmla="*/ 930964 h 2703512"/>
              <a:gd name="connsiteX146" fmla="*/ 686199 w 2963863"/>
              <a:gd name="connsiteY146" fmla="*/ 473075 h 2703512"/>
              <a:gd name="connsiteX147" fmla="*/ 719472 w 2963863"/>
              <a:gd name="connsiteY147" fmla="*/ 476256 h 2703512"/>
              <a:gd name="connsiteX148" fmla="*/ 751161 w 2963863"/>
              <a:gd name="connsiteY148" fmla="*/ 483414 h 2703512"/>
              <a:gd name="connsiteX149" fmla="*/ 780473 w 2963863"/>
              <a:gd name="connsiteY149" fmla="*/ 496138 h 2703512"/>
              <a:gd name="connsiteX150" fmla="*/ 808201 w 2963863"/>
              <a:gd name="connsiteY150" fmla="*/ 513634 h 2703512"/>
              <a:gd name="connsiteX151" fmla="*/ 831175 w 2963863"/>
              <a:gd name="connsiteY151" fmla="*/ 533516 h 2703512"/>
              <a:gd name="connsiteX152" fmla="*/ 851773 w 2963863"/>
              <a:gd name="connsiteY152" fmla="*/ 558170 h 2703512"/>
              <a:gd name="connsiteX153" fmla="*/ 868409 w 2963863"/>
              <a:gd name="connsiteY153" fmla="*/ 585209 h 2703512"/>
              <a:gd name="connsiteX154" fmla="*/ 881085 w 2963863"/>
              <a:gd name="connsiteY154" fmla="*/ 614635 h 2703512"/>
              <a:gd name="connsiteX155" fmla="*/ 889007 w 2963863"/>
              <a:gd name="connsiteY155" fmla="*/ 646446 h 2703512"/>
              <a:gd name="connsiteX156" fmla="*/ 892176 w 2963863"/>
              <a:gd name="connsiteY156" fmla="*/ 679848 h 2703512"/>
              <a:gd name="connsiteX157" fmla="*/ 889007 w 2963863"/>
              <a:gd name="connsiteY157" fmla="*/ 713249 h 2703512"/>
              <a:gd name="connsiteX158" fmla="*/ 881085 w 2963863"/>
              <a:gd name="connsiteY158" fmla="*/ 745061 h 2703512"/>
              <a:gd name="connsiteX159" fmla="*/ 868409 w 2963863"/>
              <a:gd name="connsiteY159" fmla="*/ 775281 h 2703512"/>
              <a:gd name="connsiteX160" fmla="*/ 851773 w 2963863"/>
              <a:gd name="connsiteY160" fmla="*/ 801525 h 2703512"/>
              <a:gd name="connsiteX161" fmla="*/ 831175 w 2963863"/>
              <a:gd name="connsiteY161" fmla="*/ 826179 h 2703512"/>
              <a:gd name="connsiteX162" fmla="*/ 808201 w 2963863"/>
              <a:gd name="connsiteY162" fmla="*/ 846856 h 2703512"/>
              <a:gd name="connsiteX163" fmla="*/ 780473 w 2963863"/>
              <a:gd name="connsiteY163" fmla="*/ 863557 h 2703512"/>
              <a:gd name="connsiteX164" fmla="*/ 751161 w 2963863"/>
              <a:gd name="connsiteY164" fmla="*/ 876282 h 2703512"/>
              <a:gd name="connsiteX165" fmla="*/ 719472 w 2963863"/>
              <a:gd name="connsiteY165" fmla="*/ 884235 h 2703512"/>
              <a:gd name="connsiteX166" fmla="*/ 686199 w 2963863"/>
              <a:gd name="connsiteY166" fmla="*/ 885825 h 2703512"/>
              <a:gd name="connsiteX167" fmla="*/ 652925 w 2963863"/>
              <a:gd name="connsiteY167" fmla="*/ 884235 h 2703512"/>
              <a:gd name="connsiteX168" fmla="*/ 621237 w 2963863"/>
              <a:gd name="connsiteY168" fmla="*/ 876282 h 2703512"/>
              <a:gd name="connsiteX169" fmla="*/ 591924 w 2963863"/>
              <a:gd name="connsiteY169" fmla="*/ 863557 h 2703512"/>
              <a:gd name="connsiteX170" fmla="*/ 564989 w 2963863"/>
              <a:gd name="connsiteY170" fmla="*/ 846856 h 2703512"/>
              <a:gd name="connsiteX171" fmla="*/ 541222 w 2963863"/>
              <a:gd name="connsiteY171" fmla="*/ 826179 h 2703512"/>
              <a:gd name="connsiteX172" fmla="*/ 520624 w 2963863"/>
              <a:gd name="connsiteY172" fmla="*/ 801525 h 2703512"/>
              <a:gd name="connsiteX173" fmla="*/ 503988 w 2963863"/>
              <a:gd name="connsiteY173" fmla="*/ 775281 h 2703512"/>
              <a:gd name="connsiteX174" fmla="*/ 491312 w 2963863"/>
              <a:gd name="connsiteY174" fmla="*/ 745061 h 2703512"/>
              <a:gd name="connsiteX175" fmla="*/ 484182 w 2963863"/>
              <a:gd name="connsiteY175" fmla="*/ 713249 h 2703512"/>
              <a:gd name="connsiteX176" fmla="*/ 481013 w 2963863"/>
              <a:gd name="connsiteY176" fmla="*/ 679848 h 2703512"/>
              <a:gd name="connsiteX177" fmla="*/ 484182 w 2963863"/>
              <a:gd name="connsiteY177" fmla="*/ 646446 h 2703512"/>
              <a:gd name="connsiteX178" fmla="*/ 491312 w 2963863"/>
              <a:gd name="connsiteY178" fmla="*/ 614635 h 2703512"/>
              <a:gd name="connsiteX179" fmla="*/ 503988 w 2963863"/>
              <a:gd name="connsiteY179" fmla="*/ 585209 h 2703512"/>
              <a:gd name="connsiteX180" fmla="*/ 520624 w 2963863"/>
              <a:gd name="connsiteY180" fmla="*/ 558170 h 2703512"/>
              <a:gd name="connsiteX181" fmla="*/ 541222 w 2963863"/>
              <a:gd name="connsiteY181" fmla="*/ 533516 h 2703512"/>
              <a:gd name="connsiteX182" fmla="*/ 564989 w 2963863"/>
              <a:gd name="connsiteY182" fmla="*/ 513634 h 2703512"/>
              <a:gd name="connsiteX183" fmla="*/ 591924 w 2963863"/>
              <a:gd name="connsiteY183" fmla="*/ 496138 h 2703512"/>
              <a:gd name="connsiteX184" fmla="*/ 621237 w 2963863"/>
              <a:gd name="connsiteY184" fmla="*/ 483414 h 2703512"/>
              <a:gd name="connsiteX185" fmla="*/ 652925 w 2963863"/>
              <a:gd name="connsiteY185" fmla="*/ 476256 h 2703512"/>
              <a:gd name="connsiteX186" fmla="*/ 1230313 w 2963863"/>
              <a:gd name="connsiteY186" fmla="*/ 282575 h 2703512"/>
              <a:gd name="connsiteX187" fmla="*/ 1268413 w 2963863"/>
              <a:gd name="connsiteY187" fmla="*/ 285753 h 2703512"/>
              <a:gd name="connsiteX188" fmla="*/ 1304132 w 2963863"/>
              <a:gd name="connsiteY188" fmla="*/ 290520 h 2703512"/>
              <a:gd name="connsiteX189" fmla="*/ 1339851 w 2963863"/>
              <a:gd name="connsiteY189" fmla="*/ 298466 h 2703512"/>
              <a:gd name="connsiteX190" fmla="*/ 1372395 w 2963863"/>
              <a:gd name="connsiteY190" fmla="*/ 309589 h 2703512"/>
              <a:gd name="connsiteX191" fmla="*/ 1403351 w 2963863"/>
              <a:gd name="connsiteY191" fmla="*/ 323097 h 2703512"/>
              <a:gd name="connsiteX192" fmla="*/ 1433513 w 2963863"/>
              <a:gd name="connsiteY192" fmla="*/ 338193 h 2703512"/>
              <a:gd name="connsiteX193" fmla="*/ 1463676 w 2963863"/>
              <a:gd name="connsiteY193" fmla="*/ 356468 h 2703512"/>
              <a:gd name="connsiteX194" fmla="*/ 1490663 w 2963863"/>
              <a:gd name="connsiteY194" fmla="*/ 376331 h 2703512"/>
              <a:gd name="connsiteX195" fmla="*/ 1517651 w 2963863"/>
              <a:gd name="connsiteY195" fmla="*/ 398578 h 2703512"/>
              <a:gd name="connsiteX196" fmla="*/ 1543051 w 2963863"/>
              <a:gd name="connsiteY196" fmla="*/ 420826 h 2703512"/>
              <a:gd name="connsiteX197" fmla="*/ 1568451 w 2963863"/>
              <a:gd name="connsiteY197" fmla="*/ 446251 h 2703512"/>
              <a:gd name="connsiteX198" fmla="*/ 1593057 w 2963863"/>
              <a:gd name="connsiteY198" fmla="*/ 471677 h 2703512"/>
              <a:gd name="connsiteX199" fmla="*/ 1616076 w 2963863"/>
              <a:gd name="connsiteY199" fmla="*/ 498691 h 2703512"/>
              <a:gd name="connsiteX200" fmla="*/ 1639095 w 2963863"/>
              <a:gd name="connsiteY200" fmla="*/ 527295 h 2703512"/>
              <a:gd name="connsiteX201" fmla="*/ 1661320 w 2963863"/>
              <a:gd name="connsiteY201" fmla="*/ 555104 h 2703512"/>
              <a:gd name="connsiteX202" fmla="*/ 1684338 w 2963863"/>
              <a:gd name="connsiteY202" fmla="*/ 584502 h 2703512"/>
              <a:gd name="connsiteX203" fmla="*/ 1705770 w 2963863"/>
              <a:gd name="connsiteY203" fmla="*/ 614695 h 2703512"/>
              <a:gd name="connsiteX204" fmla="*/ 1727201 w 2963863"/>
              <a:gd name="connsiteY204" fmla="*/ 643298 h 2703512"/>
              <a:gd name="connsiteX205" fmla="*/ 1753395 w 2963863"/>
              <a:gd name="connsiteY205" fmla="*/ 679053 h 2703512"/>
              <a:gd name="connsiteX206" fmla="*/ 1778795 w 2963863"/>
              <a:gd name="connsiteY206" fmla="*/ 713218 h 2703512"/>
              <a:gd name="connsiteX207" fmla="*/ 1806576 w 2963863"/>
              <a:gd name="connsiteY207" fmla="*/ 748178 h 2703512"/>
              <a:gd name="connsiteX208" fmla="*/ 1833564 w 2963863"/>
              <a:gd name="connsiteY208" fmla="*/ 781549 h 2703512"/>
              <a:gd name="connsiteX209" fmla="*/ 1861345 w 2963863"/>
              <a:gd name="connsiteY209" fmla="*/ 814125 h 2703512"/>
              <a:gd name="connsiteX210" fmla="*/ 1889920 w 2963863"/>
              <a:gd name="connsiteY210" fmla="*/ 845907 h 2703512"/>
              <a:gd name="connsiteX211" fmla="*/ 1920082 w 2963863"/>
              <a:gd name="connsiteY211" fmla="*/ 876100 h 2703512"/>
              <a:gd name="connsiteX212" fmla="*/ 1951832 w 2963863"/>
              <a:gd name="connsiteY212" fmla="*/ 903114 h 2703512"/>
              <a:gd name="connsiteX213" fmla="*/ 1984376 w 2963863"/>
              <a:gd name="connsiteY213" fmla="*/ 928540 h 2703512"/>
              <a:gd name="connsiteX214" fmla="*/ 2018507 w 2963863"/>
              <a:gd name="connsiteY214" fmla="*/ 952376 h 2703512"/>
              <a:gd name="connsiteX215" fmla="*/ 2055814 w 2963863"/>
              <a:gd name="connsiteY215" fmla="*/ 972240 h 2703512"/>
              <a:gd name="connsiteX216" fmla="*/ 2093914 w 2963863"/>
              <a:gd name="connsiteY216" fmla="*/ 989720 h 2703512"/>
              <a:gd name="connsiteX217" fmla="*/ 2134395 w 2963863"/>
              <a:gd name="connsiteY217" fmla="*/ 1003227 h 2703512"/>
              <a:gd name="connsiteX218" fmla="*/ 2177257 w 2963863"/>
              <a:gd name="connsiteY218" fmla="*/ 1012762 h 2703512"/>
              <a:gd name="connsiteX219" fmla="*/ 2222501 w 2963863"/>
              <a:gd name="connsiteY219" fmla="*/ 1019118 h 2703512"/>
              <a:gd name="connsiteX220" fmla="*/ 2217739 w 2963863"/>
              <a:gd name="connsiteY220" fmla="*/ 1076325 h 2703512"/>
              <a:gd name="connsiteX221" fmla="*/ 2170907 w 2963863"/>
              <a:gd name="connsiteY221" fmla="*/ 1069969 h 2703512"/>
              <a:gd name="connsiteX222" fmla="*/ 2126457 w 2963863"/>
              <a:gd name="connsiteY222" fmla="*/ 1060434 h 2703512"/>
              <a:gd name="connsiteX223" fmla="*/ 2083595 w 2963863"/>
              <a:gd name="connsiteY223" fmla="*/ 1047722 h 2703512"/>
              <a:gd name="connsiteX224" fmla="*/ 2043907 w 2963863"/>
              <a:gd name="connsiteY224" fmla="*/ 1030242 h 2703512"/>
              <a:gd name="connsiteX225" fmla="*/ 2005807 w 2963863"/>
              <a:gd name="connsiteY225" fmla="*/ 1011173 h 2703512"/>
              <a:gd name="connsiteX226" fmla="*/ 1970089 w 2963863"/>
              <a:gd name="connsiteY226" fmla="*/ 989720 h 2703512"/>
              <a:gd name="connsiteX227" fmla="*/ 1936751 w 2963863"/>
              <a:gd name="connsiteY227" fmla="*/ 965089 h 2703512"/>
              <a:gd name="connsiteX228" fmla="*/ 1904207 w 2963863"/>
              <a:gd name="connsiteY228" fmla="*/ 938074 h 2703512"/>
              <a:gd name="connsiteX229" fmla="*/ 1873251 w 2963863"/>
              <a:gd name="connsiteY229" fmla="*/ 909471 h 2703512"/>
              <a:gd name="connsiteX230" fmla="*/ 1843089 w 2963863"/>
              <a:gd name="connsiteY230" fmla="*/ 879278 h 2703512"/>
              <a:gd name="connsiteX231" fmla="*/ 1814514 w 2963863"/>
              <a:gd name="connsiteY231" fmla="*/ 847496 h 2703512"/>
              <a:gd name="connsiteX232" fmla="*/ 1785938 w 2963863"/>
              <a:gd name="connsiteY232" fmla="*/ 814920 h 2703512"/>
              <a:gd name="connsiteX233" fmla="*/ 1759745 w 2963863"/>
              <a:gd name="connsiteY233" fmla="*/ 781549 h 2703512"/>
              <a:gd name="connsiteX234" fmla="*/ 1732757 w 2963863"/>
              <a:gd name="connsiteY234" fmla="*/ 747384 h 2703512"/>
              <a:gd name="connsiteX235" fmla="*/ 1707357 w 2963863"/>
              <a:gd name="connsiteY235" fmla="*/ 712424 h 2703512"/>
              <a:gd name="connsiteX236" fmla="*/ 1681163 w 2963863"/>
              <a:gd name="connsiteY236" fmla="*/ 678258 h 2703512"/>
              <a:gd name="connsiteX237" fmla="*/ 1658938 w 2963863"/>
              <a:gd name="connsiteY237" fmla="*/ 647271 h 2703512"/>
              <a:gd name="connsiteX238" fmla="*/ 1635920 w 2963863"/>
              <a:gd name="connsiteY238" fmla="*/ 617078 h 2703512"/>
              <a:gd name="connsiteX239" fmla="*/ 1614488 w 2963863"/>
              <a:gd name="connsiteY239" fmla="*/ 586886 h 2703512"/>
              <a:gd name="connsiteX240" fmla="*/ 1591470 w 2963863"/>
              <a:gd name="connsiteY240" fmla="*/ 558282 h 2703512"/>
              <a:gd name="connsiteX241" fmla="*/ 1568451 w 2963863"/>
              <a:gd name="connsiteY241" fmla="*/ 530473 h 2703512"/>
              <a:gd name="connsiteX242" fmla="*/ 1545432 w 2963863"/>
              <a:gd name="connsiteY242" fmla="*/ 504253 h 2703512"/>
              <a:gd name="connsiteX243" fmla="*/ 1522413 w 2963863"/>
              <a:gd name="connsiteY243" fmla="*/ 478828 h 2703512"/>
              <a:gd name="connsiteX244" fmla="*/ 1497807 w 2963863"/>
              <a:gd name="connsiteY244" fmla="*/ 455786 h 2703512"/>
              <a:gd name="connsiteX245" fmla="*/ 1472407 w 2963863"/>
              <a:gd name="connsiteY245" fmla="*/ 433538 h 2703512"/>
              <a:gd name="connsiteX246" fmla="*/ 1447007 w 2963863"/>
              <a:gd name="connsiteY246" fmla="*/ 413675 h 2703512"/>
              <a:gd name="connsiteX247" fmla="*/ 1420020 w 2963863"/>
              <a:gd name="connsiteY247" fmla="*/ 395400 h 2703512"/>
              <a:gd name="connsiteX248" fmla="*/ 1393032 w 2963863"/>
              <a:gd name="connsiteY248" fmla="*/ 380304 h 2703512"/>
              <a:gd name="connsiteX249" fmla="*/ 1363663 w 2963863"/>
              <a:gd name="connsiteY249" fmla="*/ 366797 h 2703512"/>
              <a:gd name="connsiteX250" fmla="*/ 1333501 w 2963863"/>
              <a:gd name="connsiteY250" fmla="*/ 355673 h 2703512"/>
              <a:gd name="connsiteX251" fmla="*/ 1301751 w 2963863"/>
              <a:gd name="connsiteY251" fmla="*/ 347728 h 2703512"/>
              <a:gd name="connsiteX252" fmla="*/ 1268413 w 2963863"/>
              <a:gd name="connsiteY252" fmla="*/ 342960 h 2703512"/>
              <a:gd name="connsiteX253" fmla="*/ 1233488 w 2963863"/>
              <a:gd name="connsiteY253" fmla="*/ 339782 h 2703512"/>
              <a:gd name="connsiteX254" fmla="*/ 1196976 w 2963863"/>
              <a:gd name="connsiteY254" fmla="*/ 341371 h 2703512"/>
              <a:gd name="connsiteX255" fmla="*/ 1158876 w 2963863"/>
              <a:gd name="connsiteY255" fmla="*/ 345344 h 2703512"/>
              <a:gd name="connsiteX256" fmla="*/ 1117601 w 2963863"/>
              <a:gd name="connsiteY256" fmla="*/ 354084 h 2703512"/>
              <a:gd name="connsiteX257" fmla="*/ 1074738 w 2963863"/>
              <a:gd name="connsiteY257" fmla="*/ 365208 h 2703512"/>
              <a:gd name="connsiteX258" fmla="*/ 1030288 w 2963863"/>
              <a:gd name="connsiteY258" fmla="*/ 381098 h 2703512"/>
              <a:gd name="connsiteX259" fmla="*/ 982663 w 2963863"/>
              <a:gd name="connsiteY259" fmla="*/ 400168 h 2703512"/>
              <a:gd name="connsiteX260" fmla="*/ 932657 w 2963863"/>
              <a:gd name="connsiteY260" fmla="*/ 424004 h 2703512"/>
              <a:gd name="connsiteX261" fmla="*/ 906463 w 2963863"/>
              <a:gd name="connsiteY261" fmla="*/ 373153 h 2703512"/>
              <a:gd name="connsiteX262" fmla="*/ 959644 w 2963863"/>
              <a:gd name="connsiteY262" fmla="*/ 347728 h 2703512"/>
              <a:gd name="connsiteX263" fmla="*/ 1010444 w 2963863"/>
              <a:gd name="connsiteY263" fmla="*/ 327069 h 2703512"/>
              <a:gd name="connsiteX264" fmla="*/ 1058069 w 2963863"/>
              <a:gd name="connsiteY264" fmla="*/ 310384 h 2703512"/>
              <a:gd name="connsiteX265" fmla="*/ 1104107 w 2963863"/>
              <a:gd name="connsiteY265" fmla="*/ 298466 h 2703512"/>
              <a:gd name="connsiteX266" fmla="*/ 1148557 w 2963863"/>
              <a:gd name="connsiteY266" fmla="*/ 288931 h 2703512"/>
              <a:gd name="connsiteX267" fmla="*/ 1190626 w 2963863"/>
              <a:gd name="connsiteY267" fmla="*/ 284959 h 2703512"/>
              <a:gd name="connsiteX268" fmla="*/ 0 w 2963863"/>
              <a:gd name="connsiteY268" fmla="*/ 0 h 2703512"/>
              <a:gd name="connsiteX269" fmla="*/ 2963863 w 2963863"/>
              <a:gd name="connsiteY269" fmla="*/ 0 h 2703512"/>
              <a:gd name="connsiteX270" fmla="*/ 2963863 w 2963863"/>
              <a:gd name="connsiteY270" fmla="*/ 1455738 h 2703512"/>
              <a:gd name="connsiteX271" fmla="*/ 947738 w 2963863"/>
              <a:gd name="connsiteY271" fmla="*/ 1455738 h 2703512"/>
              <a:gd name="connsiteX272" fmla="*/ 947738 w 2963863"/>
              <a:gd name="connsiteY272" fmla="*/ 1342108 h 2703512"/>
              <a:gd name="connsiteX273" fmla="*/ 2849563 w 2963863"/>
              <a:gd name="connsiteY273" fmla="*/ 1342108 h 2703512"/>
              <a:gd name="connsiteX274" fmla="*/ 2849563 w 2963863"/>
              <a:gd name="connsiteY274" fmla="*/ 114425 h 2703512"/>
              <a:gd name="connsiteX275" fmla="*/ 114300 w 2963863"/>
              <a:gd name="connsiteY275" fmla="*/ 114425 h 2703512"/>
              <a:gd name="connsiteX276" fmla="*/ 114300 w 2963863"/>
              <a:gd name="connsiteY276" fmla="*/ 1342108 h 2703512"/>
              <a:gd name="connsiteX277" fmla="*/ 422275 w 2963863"/>
              <a:gd name="connsiteY277" fmla="*/ 1342108 h 2703512"/>
              <a:gd name="connsiteX278" fmla="*/ 422275 w 2963863"/>
              <a:gd name="connsiteY278" fmla="*/ 1455738 h 2703512"/>
              <a:gd name="connsiteX279" fmla="*/ 0 w 2963863"/>
              <a:gd name="connsiteY279" fmla="*/ 1455738 h 2703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963863" h="2703512">
                <a:moveTo>
                  <a:pt x="947738" y="1531937"/>
                </a:moveTo>
                <a:lnTo>
                  <a:pt x="2963863" y="1531937"/>
                </a:lnTo>
                <a:lnTo>
                  <a:pt x="2963863" y="1646237"/>
                </a:lnTo>
                <a:lnTo>
                  <a:pt x="947738" y="1646237"/>
                </a:lnTo>
                <a:close/>
                <a:moveTo>
                  <a:pt x="0" y="1531937"/>
                </a:moveTo>
                <a:lnTo>
                  <a:pt x="422275" y="1531937"/>
                </a:lnTo>
                <a:lnTo>
                  <a:pt x="422275" y="1646237"/>
                </a:lnTo>
                <a:lnTo>
                  <a:pt x="0" y="1646237"/>
                </a:lnTo>
                <a:close/>
                <a:moveTo>
                  <a:pt x="1362075" y="928687"/>
                </a:moveTo>
                <a:lnTo>
                  <a:pt x="1380331" y="928687"/>
                </a:lnTo>
                <a:lnTo>
                  <a:pt x="1397000" y="932656"/>
                </a:lnTo>
                <a:lnTo>
                  <a:pt x="1412875" y="939006"/>
                </a:lnTo>
                <a:lnTo>
                  <a:pt x="1427163" y="948531"/>
                </a:lnTo>
                <a:lnTo>
                  <a:pt x="1439863" y="959643"/>
                </a:lnTo>
                <a:lnTo>
                  <a:pt x="1450975" y="973137"/>
                </a:lnTo>
                <a:lnTo>
                  <a:pt x="1458913" y="988218"/>
                </a:lnTo>
                <a:lnTo>
                  <a:pt x="1465263" y="1004093"/>
                </a:lnTo>
                <a:lnTo>
                  <a:pt x="1468438" y="1019968"/>
                </a:lnTo>
                <a:lnTo>
                  <a:pt x="1470025" y="1036637"/>
                </a:lnTo>
                <a:lnTo>
                  <a:pt x="1466850" y="1052512"/>
                </a:lnTo>
                <a:lnTo>
                  <a:pt x="1461294" y="1068387"/>
                </a:lnTo>
                <a:lnTo>
                  <a:pt x="1451769" y="1083468"/>
                </a:lnTo>
                <a:lnTo>
                  <a:pt x="1438275" y="1096168"/>
                </a:lnTo>
                <a:lnTo>
                  <a:pt x="1420813" y="1106487"/>
                </a:lnTo>
                <a:lnTo>
                  <a:pt x="1349375" y="1141412"/>
                </a:lnTo>
                <a:lnTo>
                  <a:pt x="1275556" y="1169987"/>
                </a:lnTo>
                <a:lnTo>
                  <a:pt x="1200944" y="1194593"/>
                </a:lnTo>
                <a:lnTo>
                  <a:pt x="1124744" y="1213643"/>
                </a:lnTo>
                <a:lnTo>
                  <a:pt x="1048544" y="1228725"/>
                </a:lnTo>
                <a:lnTo>
                  <a:pt x="971550" y="1238250"/>
                </a:lnTo>
                <a:lnTo>
                  <a:pt x="892969" y="1243012"/>
                </a:lnTo>
                <a:lnTo>
                  <a:pt x="892969" y="1706562"/>
                </a:lnTo>
                <a:lnTo>
                  <a:pt x="890588" y="1727200"/>
                </a:lnTo>
                <a:lnTo>
                  <a:pt x="887413" y="1746250"/>
                </a:lnTo>
                <a:lnTo>
                  <a:pt x="919956" y="1846262"/>
                </a:lnTo>
                <a:lnTo>
                  <a:pt x="946944" y="1947068"/>
                </a:lnTo>
                <a:lnTo>
                  <a:pt x="967581" y="2048668"/>
                </a:lnTo>
                <a:lnTo>
                  <a:pt x="984250" y="2151062"/>
                </a:lnTo>
                <a:lnTo>
                  <a:pt x="995363" y="2254250"/>
                </a:lnTo>
                <a:lnTo>
                  <a:pt x="1003300" y="2359025"/>
                </a:lnTo>
                <a:lnTo>
                  <a:pt x="1005681" y="2463006"/>
                </a:lnTo>
                <a:lnTo>
                  <a:pt x="1004094" y="2484437"/>
                </a:lnTo>
                <a:lnTo>
                  <a:pt x="999331" y="2501900"/>
                </a:lnTo>
                <a:lnTo>
                  <a:pt x="990600" y="2517775"/>
                </a:lnTo>
                <a:lnTo>
                  <a:pt x="979488" y="2531268"/>
                </a:lnTo>
                <a:lnTo>
                  <a:pt x="966788" y="2541587"/>
                </a:lnTo>
                <a:lnTo>
                  <a:pt x="951706" y="2549525"/>
                </a:lnTo>
                <a:lnTo>
                  <a:pt x="935831" y="2554287"/>
                </a:lnTo>
                <a:lnTo>
                  <a:pt x="919163" y="2556668"/>
                </a:lnTo>
                <a:lnTo>
                  <a:pt x="901700" y="2556668"/>
                </a:lnTo>
                <a:lnTo>
                  <a:pt x="885031" y="2554287"/>
                </a:lnTo>
                <a:lnTo>
                  <a:pt x="869156" y="2548731"/>
                </a:lnTo>
                <a:lnTo>
                  <a:pt x="854075" y="2541587"/>
                </a:lnTo>
                <a:lnTo>
                  <a:pt x="841375" y="2531268"/>
                </a:lnTo>
                <a:lnTo>
                  <a:pt x="829469" y="2517775"/>
                </a:lnTo>
                <a:lnTo>
                  <a:pt x="821531" y="2501900"/>
                </a:lnTo>
                <a:lnTo>
                  <a:pt x="815181" y="2484437"/>
                </a:lnTo>
                <a:lnTo>
                  <a:pt x="812800" y="2463006"/>
                </a:lnTo>
                <a:lnTo>
                  <a:pt x="810419" y="2360612"/>
                </a:lnTo>
                <a:lnTo>
                  <a:pt x="802481" y="2259012"/>
                </a:lnTo>
                <a:lnTo>
                  <a:pt x="790575" y="2158206"/>
                </a:lnTo>
                <a:lnTo>
                  <a:pt x="773113" y="2058987"/>
                </a:lnTo>
                <a:lnTo>
                  <a:pt x="750888" y="1959768"/>
                </a:lnTo>
                <a:lnTo>
                  <a:pt x="722313" y="1861343"/>
                </a:lnTo>
                <a:lnTo>
                  <a:pt x="717550" y="1861343"/>
                </a:lnTo>
                <a:lnTo>
                  <a:pt x="720725" y="1931193"/>
                </a:lnTo>
                <a:lnTo>
                  <a:pt x="721519" y="2000250"/>
                </a:lnTo>
                <a:lnTo>
                  <a:pt x="720725" y="2069306"/>
                </a:lnTo>
                <a:lnTo>
                  <a:pt x="717550" y="2137568"/>
                </a:lnTo>
                <a:lnTo>
                  <a:pt x="709613" y="2205831"/>
                </a:lnTo>
                <a:lnTo>
                  <a:pt x="700088" y="2272506"/>
                </a:lnTo>
                <a:lnTo>
                  <a:pt x="686594" y="2339975"/>
                </a:lnTo>
                <a:lnTo>
                  <a:pt x="669131" y="2405062"/>
                </a:lnTo>
                <a:lnTo>
                  <a:pt x="647700" y="2470150"/>
                </a:lnTo>
                <a:lnTo>
                  <a:pt x="622300" y="2534443"/>
                </a:lnTo>
                <a:lnTo>
                  <a:pt x="591344" y="2596356"/>
                </a:lnTo>
                <a:lnTo>
                  <a:pt x="555625" y="2658268"/>
                </a:lnTo>
                <a:lnTo>
                  <a:pt x="542925" y="2675731"/>
                </a:lnTo>
                <a:lnTo>
                  <a:pt x="527050" y="2689225"/>
                </a:lnTo>
                <a:lnTo>
                  <a:pt x="510381" y="2697162"/>
                </a:lnTo>
                <a:lnTo>
                  <a:pt x="492919" y="2702718"/>
                </a:lnTo>
                <a:lnTo>
                  <a:pt x="474663" y="2703512"/>
                </a:lnTo>
                <a:lnTo>
                  <a:pt x="456407" y="2701925"/>
                </a:lnTo>
                <a:lnTo>
                  <a:pt x="439738" y="2696368"/>
                </a:lnTo>
                <a:lnTo>
                  <a:pt x="422275" y="2689225"/>
                </a:lnTo>
                <a:lnTo>
                  <a:pt x="407988" y="2678112"/>
                </a:lnTo>
                <a:lnTo>
                  <a:pt x="395288" y="2666206"/>
                </a:lnTo>
                <a:lnTo>
                  <a:pt x="384969" y="2651918"/>
                </a:lnTo>
                <a:lnTo>
                  <a:pt x="377825" y="2636043"/>
                </a:lnTo>
                <a:lnTo>
                  <a:pt x="374650" y="2618581"/>
                </a:lnTo>
                <a:lnTo>
                  <a:pt x="374650" y="2600325"/>
                </a:lnTo>
                <a:lnTo>
                  <a:pt x="380206" y="2580481"/>
                </a:lnTo>
                <a:lnTo>
                  <a:pt x="388938" y="2561431"/>
                </a:lnTo>
                <a:lnTo>
                  <a:pt x="422275" y="2503487"/>
                </a:lnTo>
                <a:lnTo>
                  <a:pt x="450057" y="2443162"/>
                </a:lnTo>
                <a:lnTo>
                  <a:pt x="473869" y="2383631"/>
                </a:lnTo>
                <a:lnTo>
                  <a:pt x="492125" y="2321718"/>
                </a:lnTo>
                <a:lnTo>
                  <a:pt x="506413" y="2259806"/>
                </a:lnTo>
                <a:lnTo>
                  <a:pt x="517525" y="2197100"/>
                </a:lnTo>
                <a:lnTo>
                  <a:pt x="524669" y="2133600"/>
                </a:lnTo>
                <a:lnTo>
                  <a:pt x="527844" y="2069306"/>
                </a:lnTo>
                <a:lnTo>
                  <a:pt x="530225" y="2005012"/>
                </a:lnTo>
                <a:lnTo>
                  <a:pt x="527844" y="1940718"/>
                </a:lnTo>
                <a:lnTo>
                  <a:pt x="525463" y="1875631"/>
                </a:lnTo>
                <a:lnTo>
                  <a:pt x="519907" y="1809750"/>
                </a:lnTo>
                <a:lnTo>
                  <a:pt x="504031" y="1788318"/>
                </a:lnTo>
                <a:lnTo>
                  <a:pt x="492125" y="1762918"/>
                </a:lnTo>
                <a:lnTo>
                  <a:pt x="484188" y="1735931"/>
                </a:lnTo>
                <a:lnTo>
                  <a:pt x="481013" y="1706562"/>
                </a:lnTo>
                <a:lnTo>
                  <a:pt x="481013" y="1126331"/>
                </a:lnTo>
                <a:lnTo>
                  <a:pt x="484188" y="1098550"/>
                </a:lnTo>
                <a:lnTo>
                  <a:pt x="491331" y="1072356"/>
                </a:lnTo>
                <a:lnTo>
                  <a:pt x="501650" y="1048543"/>
                </a:lnTo>
                <a:lnTo>
                  <a:pt x="517525" y="1027112"/>
                </a:lnTo>
                <a:lnTo>
                  <a:pt x="536575" y="1008062"/>
                </a:lnTo>
                <a:lnTo>
                  <a:pt x="557213" y="992981"/>
                </a:lnTo>
                <a:lnTo>
                  <a:pt x="581819" y="981868"/>
                </a:lnTo>
                <a:lnTo>
                  <a:pt x="608013" y="973931"/>
                </a:lnTo>
                <a:lnTo>
                  <a:pt x="635794" y="971550"/>
                </a:lnTo>
                <a:lnTo>
                  <a:pt x="738188" y="971550"/>
                </a:lnTo>
                <a:lnTo>
                  <a:pt x="765969" y="973931"/>
                </a:lnTo>
                <a:lnTo>
                  <a:pt x="792163" y="981868"/>
                </a:lnTo>
                <a:lnTo>
                  <a:pt x="816769" y="992981"/>
                </a:lnTo>
                <a:lnTo>
                  <a:pt x="838200" y="1008856"/>
                </a:lnTo>
                <a:lnTo>
                  <a:pt x="856456" y="1027906"/>
                </a:lnTo>
                <a:lnTo>
                  <a:pt x="871538" y="1049337"/>
                </a:lnTo>
                <a:lnTo>
                  <a:pt x="939006" y="1046956"/>
                </a:lnTo>
                <a:lnTo>
                  <a:pt x="1004888" y="1039812"/>
                </a:lnTo>
                <a:lnTo>
                  <a:pt x="1070769" y="1028700"/>
                </a:lnTo>
                <a:lnTo>
                  <a:pt x="1135063" y="1013618"/>
                </a:lnTo>
                <a:lnTo>
                  <a:pt x="1199356" y="992981"/>
                </a:lnTo>
                <a:lnTo>
                  <a:pt x="1261269" y="969168"/>
                </a:lnTo>
                <a:lnTo>
                  <a:pt x="1323975" y="939800"/>
                </a:lnTo>
                <a:lnTo>
                  <a:pt x="1343025" y="931862"/>
                </a:lnTo>
                <a:close/>
                <a:moveTo>
                  <a:pt x="2346221" y="889000"/>
                </a:moveTo>
                <a:lnTo>
                  <a:pt x="2462609" y="1004597"/>
                </a:lnTo>
                <a:lnTo>
                  <a:pt x="2577412" y="889000"/>
                </a:lnTo>
                <a:lnTo>
                  <a:pt x="2619375" y="930964"/>
                </a:lnTo>
                <a:lnTo>
                  <a:pt x="2503780" y="1046561"/>
                </a:lnTo>
                <a:lnTo>
                  <a:pt x="2619375" y="1162950"/>
                </a:lnTo>
                <a:lnTo>
                  <a:pt x="2577412" y="1204913"/>
                </a:lnTo>
                <a:lnTo>
                  <a:pt x="2462609" y="1087732"/>
                </a:lnTo>
                <a:lnTo>
                  <a:pt x="2346221" y="1204913"/>
                </a:lnTo>
                <a:lnTo>
                  <a:pt x="2305050" y="1162950"/>
                </a:lnTo>
                <a:lnTo>
                  <a:pt x="2420646" y="1046561"/>
                </a:lnTo>
                <a:lnTo>
                  <a:pt x="2305050" y="930964"/>
                </a:lnTo>
                <a:close/>
                <a:moveTo>
                  <a:pt x="686199" y="473075"/>
                </a:moveTo>
                <a:lnTo>
                  <a:pt x="719472" y="476256"/>
                </a:lnTo>
                <a:lnTo>
                  <a:pt x="751161" y="483414"/>
                </a:lnTo>
                <a:lnTo>
                  <a:pt x="780473" y="496138"/>
                </a:lnTo>
                <a:lnTo>
                  <a:pt x="808201" y="513634"/>
                </a:lnTo>
                <a:lnTo>
                  <a:pt x="831175" y="533516"/>
                </a:lnTo>
                <a:lnTo>
                  <a:pt x="851773" y="558170"/>
                </a:lnTo>
                <a:lnTo>
                  <a:pt x="868409" y="585209"/>
                </a:lnTo>
                <a:lnTo>
                  <a:pt x="881085" y="614635"/>
                </a:lnTo>
                <a:lnTo>
                  <a:pt x="889007" y="646446"/>
                </a:lnTo>
                <a:lnTo>
                  <a:pt x="892176" y="679848"/>
                </a:lnTo>
                <a:lnTo>
                  <a:pt x="889007" y="713249"/>
                </a:lnTo>
                <a:lnTo>
                  <a:pt x="881085" y="745061"/>
                </a:lnTo>
                <a:lnTo>
                  <a:pt x="868409" y="775281"/>
                </a:lnTo>
                <a:lnTo>
                  <a:pt x="851773" y="801525"/>
                </a:lnTo>
                <a:lnTo>
                  <a:pt x="831175" y="826179"/>
                </a:lnTo>
                <a:lnTo>
                  <a:pt x="808201" y="846856"/>
                </a:lnTo>
                <a:lnTo>
                  <a:pt x="780473" y="863557"/>
                </a:lnTo>
                <a:lnTo>
                  <a:pt x="751161" y="876282"/>
                </a:lnTo>
                <a:lnTo>
                  <a:pt x="719472" y="884235"/>
                </a:lnTo>
                <a:lnTo>
                  <a:pt x="686199" y="885825"/>
                </a:lnTo>
                <a:lnTo>
                  <a:pt x="652925" y="884235"/>
                </a:lnTo>
                <a:lnTo>
                  <a:pt x="621237" y="876282"/>
                </a:lnTo>
                <a:lnTo>
                  <a:pt x="591924" y="863557"/>
                </a:lnTo>
                <a:lnTo>
                  <a:pt x="564989" y="846856"/>
                </a:lnTo>
                <a:lnTo>
                  <a:pt x="541222" y="826179"/>
                </a:lnTo>
                <a:lnTo>
                  <a:pt x="520624" y="801525"/>
                </a:lnTo>
                <a:lnTo>
                  <a:pt x="503988" y="775281"/>
                </a:lnTo>
                <a:lnTo>
                  <a:pt x="491312" y="745061"/>
                </a:lnTo>
                <a:lnTo>
                  <a:pt x="484182" y="713249"/>
                </a:lnTo>
                <a:lnTo>
                  <a:pt x="481013" y="679848"/>
                </a:lnTo>
                <a:lnTo>
                  <a:pt x="484182" y="646446"/>
                </a:lnTo>
                <a:lnTo>
                  <a:pt x="491312" y="614635"/>
                </a:lnTo>
                <a:lnTo>
                  <a:pt x="503988" y="585209"/>
                </a:lnTo>
                <a:lnTo>
                  <a:pt x="520624" y="558170"/>
                </a:lnTo>
                <a:lnTo>
                  <a:pt x="541222" y="533516"/>
                </a:lnTo>
                <a:lnTo>
                  <a:pt x="564989" y="513634"/>
                </a:lnTo>
                <a:lnTo>
                  <a:pt x="591924" y="496138"/>
                </a:lnTo>
                <a:lnTo>
                  <a:pt x="621237" y="483414"/>
                </a:lnTo>
                <a:lnTo>
                  <a:pt x="652925" y="476256"/>
                </a:lnTo>
                <a:close/>
                <a:moveTo>
                  <a:pt x="1230313" y="282575"/>
                </a:moveTo>
                <a:lnTo>
                  <a:pt x="1268413" y="285753"/>
                </a:lnTo>
                <a:lnTo>
                  <a:pt x="1304132" y="290520"/>
                </a:lnTo>
                <a:lnTo>
                  <a:pt x="1339851" y="298466"/>
                </a:lnTo>
                <a:lnTo>
                  <a:pt x="1372395" y="309589"/>
                </a:lnTo>
                <a:lnTo>
                  <a:pt x="1403351" y="323097"/>
                </a:lnTo>
                <a:lnTo>
                  <a:pt x="1433513" y="338193"/>
                </a:lnTo>
                <a:lnTo>
                  <a:pt x="1463676" y="356468"/>
                </a:lnTo>
                <a:lnTo>
                  <a:pt x="1490663" y="376331"/>
                </a:lnTo>
                <a:lnTo>
                  <a:pt x="1517651" y="398578"/>
                </a:lnTo>
                <a:lnTo>
                  <a:pt x="1543051" y="420826"/>
                </a:lnTo>
                <a:lnTo>
                  <a:pt x="1568451" y="446251"/>
                </a:lnTo>
                <a:lnTo>
                  <a:pt x="1593057" y="471677"/>
                </a:lnTo>
                <a:lnTo>
                  <a:pt x="1616076" y="498691"/>
                </a:lnTo>
                <a:lnTo>
                  <a:pt x="1639095" y="527295"/>
                </a:lnTo>
                <a:lnTo>
                  <a:pt x="1661320" y="555104"/>
                </a:lnTo>
                <a:lnTo>
                  <a:pt x="1684338" y="584502"/>
                </a:lnTo>
                <a:lnTo>
                  <a:pt x="1705770" y="614695"/>
                </a:lnTo>
                <a:lnTo>
                  <a:pt x="1727201" y="643298"/>
                </a:lnTo>
                <a:lnTo>
                  <a:pt x="1753395" y="679053"/>
                </a:lnTo>
                <a:lnTo>
                  <a:pt x="1778795" y="713218"/>
                </a:lnTo>
                <a:lnTo>
                  <a:pt x="1806576" y="748178"/>
                </a:lnTo>
                <a:lnTo>
                  <a:pt x="1833564" y="781549"/>
                </a:lnTo>
                <a:lnTo>
                  <a:pt x="1861345" y="814125"/>
                </a:lnTo>
                <a:lnTo>
                  <a:pt x="1889920" y="845907"/>
                </a:lnTo>
                <a:lnTo>
                  <a:pt x="1920082" y="876100"/>
                </a:lnTo>
                <a:lnTo>
                  <a:pt x="1951832" y="903114"/>
                </a:lnTo>
                <a:lnTo>
                  <a:pt x="1984376" y="928540"/>
                </a:lnTo>
                <a:lnTo>
                  <a:pt x="2018507" y="952376"/>
                </a:lnTo>
                <a:lnTo>
                  <a:pt x="2055814" y="972240"/>
                </a:lnTo>
                <a:lnTo>
                  <a:pt x="2093914" y="989720"/>
                </a:lnTo>
                <a:lnTo>
                  <a:pt x="2134395" y="1003227"/>
                </a:lnTo>
                <a:lnTo>
                  <a:pt x="2177257" y="1012762"/>
                </a:lnTo>
                <a:lnTo>
                  <a:pt x="2222501" y="1019118"/>
                </a:lnTo>
                <a:lnTo>
                  <a:pt x="2217739" y="1076325"/>
                </a:lnTo>
                <a:lnTo>
                  <a:pt x="2170907" y="1069969"/>
                </a:lnTo>
                <a:lnTo>
                  <a:pt x="2126457" y="1060434"/>
                </a:lnTo>
                <a:lnTo>
                  <a:pt x="2083595" y="1047722"/>
                </a:lnTo>
                <a:lnTo>
                  <a:pt x="2043907" y="1030242"/>
                </a:lnTo>
                <a:lnTo>
                  <a:pt x="2005807" y="1011173"/>
                </a:lnTo>
                <a:lnTo>
                  <a:pt x="1970089" y="989720"/>
                </a:lnTo>
                <a:lnTo>
                  <a:pt x="1936751" y="965089"/>
                </a:lnTo>
                <a:lnTo>
                  <a:pt x="1904207" y="938074"/>
                </a:lnTo>
                <a:lnTo>
                  <a:pt x="1873251" y="909471"/>
                </a:lnTo>
                <a:lnTo>
                  <a:pt x="1843089" y="879278"/>
                </a:lnTo>
                <a:lnTo>
                  <a:pt x="1814514" y="847496"/>
                </a:lnTo>
                <a:lnTo>
                  <a:pt x="1785938" y="814920"/>
                </a:lnTo>
                <a:lnTo>
                  <a:pt x="1759745" y="781549"/>
                </a:lnTo>
                <a:lnTo>
                  <a:pt x="1732757" y="747384"/>
                </a:lnTo>
                <a:lnTo>
                  <a:pt x="1707357" y="712424"/>
                </a:lnTo>
                <a:lnTo>
                  <a:pt x="1681163" y="678258"/>
                </a:lnTo>
                <a:lnTo>
                  <a:pt x="1658938" y="647271"/>
                </a:lnTo>
                <a:lnTo>
                  <a:pt x="1635920" y="617078"/>
                </a:lnTo>
                <a:lnTo>
                  <a:pt x="1614488" y="586886"/>
                </a:lnTo>
                <a:lnTo>
                  <a:pt x="1591470" y="558282"/>
                </a:lnTo>
                <a:lnTo>
                  <a:pt x="1568451" y="530473"/>
                </a:lnTo>
                <a:lnTo>
                  <a:pt x="1545432" y="504253"/>
                </a:lnTo>
                <a:lnTo>
                  <a:pt x="1522413" y="478828"/>
                </a:lnTo>
                <a:lnTo>
                  <a:pt x="1497807" y="455786"/>
                </a:lnTo>
                <a:lnTo>
                  <a:pt x="1472407" y="433538"/>
                </a:lnTo>
                <a:lnTo>
                  <a:pt x="1447007" y="413675"/>
                </a:lnTo>
                <a:lnTo>
                  <a:pt x="1420020" y="395400"/>
                </a:lnTo>
                <a:lnTo>
                  <a:pt x="1393032" y="380304"/>
                </a:lnTo>
                <a:lnTo>
                  <a:pt x="1363663" y="366797"/>
                </a:lnTo>
                <a:lnTo>
                  <a:pt x="1333501" y="355673"/>
                </a:lnTo>
                <a:lnTo>
                  <a:pt x="1301751" y="347728"/>
                </a:lnTo>
                <a:lnTo>
                  <a:pt x="1268413" y="342960"/>
                </a:lnTo>
                <a:lnTo>
                  <a:pt x="1233488" y="339782"/>
                </a:lnTo>
                <a:lnTo>
                  <a:pt x="1196976" y="341371"/>
                </a:lnTo>
                <a:lnTo>
                  <a:pt x="1158876" y="345344"/>
                </a:lnTo>
                <a:lnTo>
                  <a:pt x="1117601" y="354084"/>
                </a:lnTo>
                <a:lnTo>
                  <a:pt x="1074738" y="365208"/>
                </a:lnTo>
                <a:lnTo>
                  <a:pt x="1030288" y="381098"/>
                </a:lnTo>
                <a:lnTo>
                  <a:pt x="982663" y="400168"/>
                </a:lnTo>
                <a:lnTo>
                  <a:pt x="932657" y="424004"/>
                </a:lnTo>
                <a:lnTo>
                  <a:pt x="906463" y="373153"/>
                </a:lnTo>
                <a:lnTo>
                  <a:pt x="959644" y="347728"/>
                </a:lnTo>
                <a:lnTo>
                  <a:pt x="1010444" y="327069"/>
                </a:lnTo>
                <a:lnTo>
                  <a:pt x="1058069" y="310384"/>
                </a:lnTo>
                <a:lnTo>
                  <a:pt x="1104107" y="298466"/>
                </a:lnTo>
                <a:lnTo>
                  <a:pt x="1148557" y="288931"/>
                </a:lnTo>
                <a:lnTo>
                  <a:pt x="1190626" y="284959"/>
                </a:lnTo>
                <a:close/>
                <a:moveTo>
                  <a:pt x="0" y="0"/>
                </a:moveTo>
                <a:lnTo>
                  <a:pt x="2963863" y="0"/>
                </a:lnTo>
                <a:lnTo>
                  <a:pt x="2963863" y="1455738"/>
                </a:lnTo>
                <a:lnTo>
                  <a:pt x="947738" y="1455738"/>
                </a:lnTo>
                <a:lnTo>
                  <a:pt x="947738" y="1342108"/>
                </a:lnTo>
                <a:lnTo>
                  <a:pt x="2849563" y="1342108"/>
                </a:lnTo>
                <a:lnTo>
                  <a:pt x="2849563" y="114425"/>
                </a:lnTo>
                <a:lnTo>
                  <a:pt x="114300" y="114425"/>
                </a:lnTo>
                <a:lnTo>
                  <a:pt x="114300" y="1342108"/>
                </a:lnTo>
                <a:lnTo>
                  <a:pt x="422275" y="1342108"/>
                </a:lnTo>
                <a:lnTo>
                  <a:pt x="422275" y="1455738"/>
                </a:lnTo>
                <a:lnTo>
                  <a:pt x="0" y="1455738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400"/>
          </a:p>
        </p:txBody>
      </p:sp>
      <p:sp>
        <p:nvSpPr>
          <p:cNvPr id="119" name="Rectangle 118"/>
          <p:cNvSpPr/>
          <p:nvPr/>
        </p:nvSpPr>
        <p:spPr>
          <a:xfrm>
            <a:off x="471769" y="1830590"/>
            <a:ext cx="2611979" cy="8319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chemeClr val="accent1"/>
                </a:solidFill>
                <a:latin typeface="Roboto (Body)"/>
              </a:rPr>
              <a:t>Evaluate your Customers</a:t>
            </a:r>
          </a:p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 customers based on RFML and understand business value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6914578" y="5601059"/>
            <a:ext cx="2627815" cy="8319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chemeClr val="accent4"/>
                </a:solidFill>
                <a:latin typeface="Roboto (Body)"/>
              </a:rPr>
              <a:t>Calculate Inter-arrival Rate</a:t>
            </a:r>
          </a:p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sz="1333" dirty="0">
                <a:solidFill>
                  <a:schemeClr val="bg2">
                    <a:lumMod val="50000"/>
                  </a:schemeClr>
                </a:solidFill>
              </a:rPr>
              <a:t>Apply survival analysis to identify arrival rate for each segments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4790012" y="1897274"/>
            <a:ext cx="2725680" cy="8319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(Body)"/>
              </a:rPr>
              <a:t>Demographic Perspective</a:t>
            </a:r>
          </a:p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segments and Target customers based on demographics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2409390" y="5510665"/>
            <a:ext cx="3113087" cy="85343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chemeClr val="accent2"/>
                </a:solidFill>
                <a:latin typeface="Roboto (Body)"/>
              </a:rPr>
              <a:t>Evaluate your enemy</a:t>
            </a:r>
          </a:p>
          <a:p>
            <a:pPr algn="ctr">
              <a:lnSpc>
                <a:spcPct val="130000"/>
              </a:lnSpc>
              <a:spcAft>
                <a:spcPts val="1200"/>
              </a:spcAft>
            </a:pP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Segment enemy’s customers based on RFML and understand business value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9108252" y="1878218"/>
            <a:ext cx="2611979" cy="83195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chemeClr val="accent5"/>
                </a:solidFill>
                <a:latin typeface="Roboto (Body)"/>
              </a:rPr>
              <a:t>Market Strategy</a:t>
            </a:r>
          </a:p>
          <a:p>
            <a:pPr algn="ctr">
              <a:lnSpc>
                <a:spcPct val="130000"/>
              </a:lnSpc>
            </a:pPr>
            <a:r>
              <a:rPr lang="en-US" sz="1333" dirty="0">
                <a:solidFill>
                  <a:schemeClr val="bg2">
                    <a:lumMod val="50000"/>
                  </a:schemeClr>
                </a:solidFill>
              </a:rPr>
              <a:t>Target audience and their time to come again to promote &amp; advertise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5C10E8-57A3-4A48-B5D9-9CC81CE8453B}"/>
              </a:ext>
            </a:extLst>
          </p:cNvPr>
          <p:cNvGrpSpPr/>
          <p:nvPr/>
        </p:nvGrpSpPr>
        <p:grpSpPr>
          <a:xfrm>
            <a:off x="3609674" y="3680665"/>
            <a:ext cx="712516" cy="622039"/>
            <a:chOff x="6924675" y="4284663"/>
            <a:chExt cx="1100138" cy="960438"/>
          </a:xfrm>
          <a:solidFill>
            <a:schemeClr val="bg1"/>
          </a:solidFill>
        </p:grpSpPr>
        <p:sp>
          <p:nvSpPr>
            <p:cNvPr id="45" name="Freeform 319">
              <a:extLst>
                <a:ext uri="{FF2B5EF4-FFF2-40B4-BE49-F238E27FC236}">
                  <a16:creationId xmlns:a16="http://schemas.microsoft.com/office/drawing/2014/main" id="{73ABDDF0-777B-42FC-B3D4-A9BFE167A4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24675" y="4284663"/>
              <a:ext cx="1100138" cy="960438"/>
            </a:xfrm>
            <a:custGeom>
              <a:avLst/>
              <a:gdLst>
                <a:gd name="T0" fmla="*/ 937 w 3463"/>
                <a:gd name="T1" fmla="*/ 1250 h 3025"/>
                <a:gd name="T2" fmla="*/ 904 w 3463"/>
                <a:gd name="T3" fmla="*/ 1642 h 3025"/>
                <a:gd name="T4" fmla="*/ 892 w 3463"/>
                <a:gd name="T5" fmla="*/ 1963 h 3025"/>
                <a:gd name="T6" fmla="*/ 872 w 3463"/>
                <a:gd name="T7" fmla="*/ 2161 h 3025"/>
                <a:gd name="T8" fmla="*/ 747 w 3463"/>
                <a:gd name="T9" fmla="*/ 2068 h 3025"/>
                <a:gd name="T10" fmla="*/ 563 w 3463"/>
                <a:gd name="T11" fmla="*/ 2000 h 3025"/>
                <a:gd name="T12" fmla="*/ 591 w 3463"/>
                <a:gd name="T13" fmla="*/ 2206 h 3025"/>
                <a:gd name="T14" fmla="*/ 752 w 3463"/>
                <a:gd name="T15" fmla="*/ 2475 h 3025"/>
                <a:gd name="T16" fmla="*/ 977 w 3463"/>
                <a:gd name="T17" fmla="*/ 2737 h 3025"/>
                <a:gd name="T18" fmla="*/ 1082 w 3463"/>
                <a:gd name="T19" fmla="*/ 2882 h 3025"/>
                <a:gd name="T20" fmla="*/ 1715 w 3463"/>
                <a:gd name="T21" fmla="*/ 2490 h 3025"/>
                <a:gd name="T22" fmla="*/ 1714 w 3463"/>
                <a:gd name="T23" fmla="*/ 2225 h 3025"/>
                <a:gd name="T24" fmla="*/ 1604 w 3463"/>
                <a:gd name="T25" fmla="*/ 2050 h 3025"/>
                <a:gd name="T26" fmla="*/ 1519 w 3463"/>
                <a:gd name="T27" fmla="*/ 1997 h 3025"/>
                <a:gd name="T28" fmla="*/ 1352 w 3463"/>
                <a:gd name="T29" fmla="*/ 1949 h 3025"/>
                <a:gd name="T30" fmla="*/ 1297 w 3463"/>
                <a:gd name="T31" fmla="*/ 1900 h 3025"/>
                <a:gd name="T32" fmla="*/ 1125 w 3463"/>
                <a:gd name="T33" fmla="*/ 1896 h 3025"/>
                <a:gd name="T34" fmla="*/ 1096 w 3463"/>
                <a:gd name="T35" fmla="*/ 1882 h 3025"/>
                <a:gd name="T36" fmla="*/ 1065 w 3463"/>
                <a:gd name="T37" fmla="*/ 1583 h 3025"/>
                <a:gd name="T38" fmla="*/ 1039 w 3463"/>
                <a:gd name="T39" fmla="*/ 1322 h 3025"/>
                <a:gd name="T40" fmla="*/ 960 w 3463"/>
                <a:gd name="T41" fmla="*/ 1240 h 3025"/>
                <a:gd name="T42" fmla="*/ 2325 w 3463"/>
                <a:gd name="T43" fmla="*/ 1063 h 3025"/>
                <a:gd name="T44" fmla="*/ 92 w 3463"/>
                <a:gd name="T45" fmla="*/ 1579 h 3025"/>
                <a:gd name="T46" fmla="*/ 2598 w 3463"/>
                <a:gd name="T47" fmla="*/ 774 h 3025"/>
                <a:gd name="T48" fmla="*/ 498 w 3463"/>
                <a:gd name="T49" fmla="*/ 1889 h 3025"/>
                <a:gd name="T50" fmla="*/ 768 w 3463"/>
                <a:gd name="T51" fmla="*/ 1884 h 3025"/>
                <a:gd name="T52" fmla="*/ 776 w 3463"/>
                <a:gd name="T53" fmla="*/ 1354 h 3025"/>
                <a:gd name="T54" fmla="*/ 885 w 3463"/>
                <a:gd name="T55" fmla="*/ 1130 h 3025"/>
                <a:gd name="T56" fmla="*/ 1079 w 3463"/>
                <a:gd name="T57" fmla="*/ 1157 h 3025"/>
                <a:gd name="T58" fmla="*/ 1173 w 3463"/>
                <a:gd name="T59" fmla="*/ 1352 h 3025"/>
                <a:gd name="T60" fmla="*/ 1205 w 3463"/>
                <a:gd name="T61" fmla="*/ 1722 h 3025"/>
                <a:gd name="T62" fmla="*/ 1384 w 3463"/>
                <a:gd name="T63" fmla="*/ 1805 h 3025"/>
                <a:gd name="T64" fmla="*/ 1580 w 3463"/>
                <a:gd name="T65" fmla="*/ 1865 h 3025"/>
                <a:gd name="T66" fmla="*/ 1780 w 3463"/>
                <a:gd name="T67" fmla="*/ 2021 h 3025"/>
                <a:gd name="T68" fmla="*/ 1717 w 3463"/>
                <a:gd name="T69" fmla="*/ 1670 h 3025"/>
                <a:gd name="T70" fmla="*/ 1738 w 3463"/>
                <a:gd name="T71" fmla="*/ 1366 h 3025"/>
                <a:gd name="T72" fmla="*/ 1821 w 3463"/>
                <a:gd name="T73" fmla="*/ 1178 h 3025"/>
                <a:gd name="T74" fmla="*/ 1901 w 3463"/>
                <a:gd name="T75" fmla="*/ 917 h 3025"/>
                <a:gd name="T76" fmla="*/ 2321 w 3463"/>
                <a:gd name="T77" fmla="*/ 607 h 3025"/>
                <a:gd name="T78" fmla="*/ 3287 w 3463"/>
                <a:gd name="T79" fmla="*/ 228 h 3025"/>
                <a:gd name="T80" fmla="*/ 2756 w 3463"/>
                <a:gd name="T81" fmla="*/ 265 h 3025"/>
                <a:gd name="T82" fmla="*/ 2657 w 3463"/>
                <a:gd name="T83" fmla="*/ 473 h 3025"/>
                <a:gd name="T84" fmla="*/ 2229 w 3463"/>
                <a:gd name="T85" fmla="*/ 836 h 3025"/>
                <a:gd name="T86" fmla="*/ 1952 w 3463"/>
                <a:gd name="T87" fmla="*/ 1032 h 3025"/>
                <a:gd name="T88" fmla="*/ 1958 w 3463"/>
                <a:gd name="T89" fmla="*/ 1120 h 3025"/>
                <a:gd name="T90" fmla="*/ 2131 w 3463"/>
                <a:gd name="T91" fmla="*/ 1028 h 3025"/>
                <a:gd name="T92" fmla="*/ 2532 w 3463"/>
                <a:gd name="T93" fmla="*/ 721 h 3025"/>
                <a:gd name="T94" fmla="*/ 2933 w 3463"/>
                <a:gd name="T95" fmla="*/ 310 h 3025"/>
                <a:gd name="T96" fmla="*/ 3034 w 3463"/>
                <a:gd name="T97" fmla="*/ 361 h 3025"/>
                <a:gd name="T98" fmla="*/ 3114 w 3463"/>
                <a:gd name="T99" fmla="*/ 54 h 3025"/>
                <a:gd name="T100" fmla="*/ 3405 w 3463"/>
                <a:gd name="T101" fmla="*/ 192 h 3025"/>
                <a:gd name="T102" fmla="*/ 3460 w 3463"/>
                <a:gd name="T103" fmla="*/ 1598 h 3025"/>
                <a:gd name="T104" fmla="*/ 2663 w 3463"/>
                <a:gd name="T105" fmla="*/ 2082 h 3025"/>
                <a:gd name="T106" fmla="*/ 1842 w 3463"/>
                <a:gd name="T107" fmla="*/ 2222 h 3025"/>
                <a:gd name="T108" fmla="*/ 1830 w 3463"/>
                <a:gd name="T109" fmla="*/ 2595 h 3025"/>
                <a:gd name="T110" fmla="*/ 934 w 3463"/>
                <a:gd name="T111" fmla="*/ 2877 h 3025"/>
                <a:gd name="T112" fmla="*/ 739 w 3463"/>
                <a:gd name="T113" fmla="*/ 2669 h 3025"/>
                <a:gd name="T114" fmla="*/ 505 w 3463"/>
                <a:gd name="T115" fmla="*/ 2324 h 3025"/>
                <a:gd name="T116" fmla="*/ 12 w 3463"/>
                <a:gd name="T117" fmla="*/ 2106 h 3025"/>
                <a:gd name="T118" fmla="*/ 116 w 3463"/>
                <a:gd name="T119" fmla="*/ 478 h 3025"/>
                <a:gd name="T120" fmla="*/ 2615 w 3463"/>
                <a:gd name="T121" fmla="*/ 229 h 3025"/>
                <a:gd name="T122" fmla="*/ 3010 w 3463"/>
                <a:gd name="T123" fmla="*/ 0 h 3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63" h="3025">
                  <a:moveTo>
                    <a:pt x="1803" y="1465"/>
                  </a:moveTo>
                  <a:lnTo>
                    <a:pt x="1803" y="1577"/>
                  </a:lnTo>
                  <a:lnTo>
                    <a:pt x="3334" y="1577"/>
                  </a:lnTo>
                  <a:lnTo>
                    <a:pt x="3334" y="1465"/>
                  </a:lnTo>
                  <a:lnTo>
                    <a:pt x="1803" y="1465"/>
                  </a:lnTo>
                  <a:close/>
                  <a:moveTo>
                    <a:pt x="960" y="1240"/>
                  </a:moveTo>
                  <a:lnTo>
                    <a:pt x="955" y="1240"/>
                  </a:lnTo>
                  <a:lnTo>
                    <a:pt x="950" y="1242"/>
                  </a:lnTo>
                  <a:lnTo>
                    <a:pt x="944" y="1245"/>
                  </a:lnTo>
                  <a:lnTo>
                    <a:pt x="937" y="1250"/>
                  </a:lnTo>
                  <a:lnTo>
                    <a:pt x="931" y="1258"/>
                  </a:lnTo>
                  <a:lnTo>
                    <a:pt x="925" y="1269"/>
                  </a:lnTo>
                  <a:lnTo>
                    <a:pt x="920" y="1283"/>
                  </a:lnTo>
                  <a:lnTo>
                    <a:pt x="913" y="1302"/>
                  </a:lnTo>
                  <a:lnTo>
                    <a:pt x="909" y="1325"/>
                  </a:lnTo>
                  <a:lnTo>
                    <a:pt x="906" y="1354"/>
                  </a:lnTo>
                  <a:lnTo>
                    <a:pt x="906" y="1435"/>
                  </a:lnTo>
                  <a:lnTo>
                    <a:pt x="905" y="1512"/>
                  </a:lnTo>
                  <a:lnTo>
                    <a:pt x="905" y="1579"/>
                  </a:lnTo>
                  <a:lnTo>
                    <a:pt x="904" y="1642"/>
                  </a:lnTo>
                  <a:lnTo>
                    <a:pt x="903" y="1698"/>
                  </a:lnTo>
                  <a:lnTo>
                    <a:pt x="902" y="1748"/>
                  </a:lnTo>
                  <a:lnTo>
                    <a:pt x="901" y="1792"/>
                  </a:lnTo>
                  <a:lnTo>
                    <a:pt x="898" y="1830"/>
                  </a:lnTo>
                  <a:lnTo>
                    <a:pt x="897" y="1864"/>
                  </a:lnTo>
                  <a:lnTo>
                    <a:pt x="896" y="1892"/>
                  </a:lnTo>
                  <a:lnTo>
                    <a:pt x="895" y="1917"/>
                  </a:lnTo>
                  <a:lnTo>
                    <a:pt x="894" y="1937"/>
                  </a:lnTo>
                  <a:lnTo>
                    <a:pt x="893" y="1952"/>
                  </a:lnTo>
                  <a:lnTo>
                    <a:pt x="892" y="1963"/>
                  </a:lnTo>
                  <a:lnTo>
                    <a:pt x="891" y="1972"/>
                  </a:lnTo>
                  <a:lnTo>
                    <a:pt x="891" y="1976"/>
                  </a:lnTo>
                  <a:lnTo>
                    <a:pt x="891" y="2018"/>
                  </a:lnTo>
                  <a:lnTo>
                    <a:pt x="890" y="2054"/>
                  </a:lnTo>
                  <a:lnTo>
                    <a:pt x="888" y="2084"/>
                  </a:lnTo>
                  <a:lnTo>
                    <a:pt x="886" y="2108"/>
                  </a:lnTo>
                  <a:lnTo>
                    <a:pt x="883" y="2127"/>
                  </a:lnTo>
                  <a:lnTo>
                    <a:pt x="879" y="2142"/>
                  </a:lnTo>
                  <a:lnTo>
                    <a:pt x="876" y="2153"/>
                  </a:lnTo>
                  <a:lnTo>
                    <a:pt x="872" y="2161"/>
                  </a:lnTo>
                  <a:lnTo>
                    <a:pt x="867" y="2168"/>
                  </a:lnTo>
                  <a:lnTo>
                    <a:pt x="858" y="2173"/>
                  </a:lnTo>
                  <a:lnTo>
                    <a:pt x="849" y="2175"/>
                  </a:lnTo>
                  <a:lnTo>
                    <a:pt x="836" y="2172"/>
                  </a:lnTo>
                  <a:lnTo>
                    <a:pt x="824" y="2163"/>
                  </a:lnTo>
                  <a:lnTo>
                    <a:pt x="811" y="2150"/>
                  </a:lnTo>
                  <a:lnTo>
                    <a:pt x="796" y="2132"/>
                  </a:lnTo>
                  <a:lnTo>
                    <a:pt x="779" y="2110"/>
                  </a:lnTo>
                  <a:lnTo>
                    <a:pt x="763" y="2089"/>
                  </a:lnTo>
                  <a:lnTo>
                    <a:pt x="747" y="2068"/>
                  </a:lnTo>
                  <a:lnTo>
                    <a:pt x="729" y="2047"/>
                  </a:lnTo>
                  <a:lnTo>
                    <a:pt x="709" y="2027"/>
                  </a:lnTo>
                  <a:lnTo>
                    <a:pt x="688" y="2010"/>
                  </a:lnTo>
                  <a:lnTo>
                    <a:pt x="666" y="1996"/>
                  </a:lnTo>
                  <a:lnTo>
                    <a:pt x="644" y="1987"/>
                  </a:lnTo>
                  <a:lnTo>
                    <a:pt x="620" y="1984"/>
                  </a:lnTo>
                  <a:lnTo>
                    <a:pt x="604" y="1986"/>
                  </a:lnTo>
                  <a:lnTo>
                    <a:pt x="587" y="1990"/>
                  </a:lnTo>
                  <a:lnTo>
                    <a:pt x="574" y="1994"/>
                  </a:lnTo>
                  <a:lnTo>
                    <a:pt x="563" y="2000"/>
                  </a:lnTo>
                  <a:lnTo>
                    <a:pt x="557" y="2008"/>
                  </a:lnTo>
                  <a:lnTo>
                    <a:pt x="552" y="2014"/>
                  </a:lnTo>
                  <a:lnTo>
                    <a:pt x="548" y="2022"/>
                  </a:lnTo>
                  <a:lnTo>
                    <a:pt x="544" y="2041"/>
                  </a:lnTo>
                  <a:lnTo>
                    <a:pt x="544" y="2063"/>
                  </a:lnTo>
                  <a:lnTo>
                    <a:pt x="548" y="2088"/>
                  </a:lnTo>
                  <a:lnTo>
                    <a:pt x="555" y="2116"/>
                  </a:lnTo>
                  <a:lnTo>
                    <a:pt x="564" y="2144"/>
                  </a:lnTo>
                  <a:lnTo>
                    <a:pt x="577" y="2175"/>
                  </a:lnTo>
                  <a:lnTo>
                    <a:pt x="591" y="2206"/>
                  </a:lnTo>
                  <a:lnTo>
                    <a:pt x="606" y="2237"/>
                  </a:lnTo>
                  <a:lnTo>
                    <a:pt x="622" y="2268"/>
                  </a:lnTo>
                  <a:lnTo>
                    <a:pt x="639" y="2298"/>
                  </a:lnTo>
                  <a:lnTo>
                    <a:pt x="656" y="2326"/>
                  </a:lnTo>
                  <a:lnTo>
                    <a:pt x="673" y="2354"/>
                  </a:lnTo>
                  <a:lnTo>
                    <a:pt x="689" y="2378"/>
                  </a:lnTo>
                  <a:lnTo>
                    <a:pt x="703" y="2399"/>
                  </a:lnTo>
                  <a:lnTo>
                    <a:pt x="716" y="2418"/>
                  </a:lnTo>
                  <a:lnTo>
                    <a:pt x="733" y="2446"/>
                  </a:lnTo>
                  <a:lnTo>
                    <a:pt x="752" y="2475"/>
                  </a:lnTo>
                  <a:lnTo>
                    <a:pt x="773" y="2503"/>
                  </a:lnTo>
                  <a:lnTo>
                    <a:pt x="795" y="2533"/>
                  </a:lnTo>
                  <a:lnTo>
                    <a:pt x="818" y="2562"/>
                  </a:lnTo>
                  <a:lnTo>
                    <a:pt x="843" y="2591"/>
                  </a:lnTo>
                  <a:lnTo>
                    <a:pt x="867" y="2618"/>
                  </a:lnTo>
                  <a:lnTo>
                    <a:pt x="891" y="2646"/>
                  </a:lnTo>
                  <a:lnTo>
                    <a:pt x="914" y="2671"/>
                  </a:lnTo>
                  <a:lnTo>
                    <a:pt x="936" y="2695"/>
                  </a:lnTo>
                  <a:lnTo>
                    <a:pt x="958" y="2717"/>
                  </a:lnTo>
                  <a:lnTo>
                    <a:pt x="977" y="2737"/>
                  </a:lnTo>
                  <a:lnTo>
                    <a:pt x="993" y="2754"/>
                  </a:lnTo>
                  <a:lnTo>
                    <a:pt x="1008" y="2768"/>
                  </a:lnTo>
                  <a:lnTo>
                    <a:pt x="1019" y="2779"/>
                  </a:lnTo>
                  <a:lnTo>
                    <a:pt x="1027" y="2787"/>
                  </a:lnTo>
                  <a:lnTo>
                    <a:pt x="1030" y="2790"/>
                  </a:lnTo>
                  <a:lnTo>
                    <a:pt x="1052" y="2812"/>
                  </a:lnTo>
                  <a:lnTo>
                    <a:pt x="1069" y="2833"/>
                  </a:lnTo>
                  <a:lnTo>
                    <a:pt x="1079" y="2854"/>
                  </a:lnTo>
                  <a:lnTo>
                    <a:pt x="1082" y="2876"/>
                  </a:lnTo>
                  <a:lnTo>
                    <a:pt x="1082" y="2882"/>
                  </a:lnTo>
                  <a:lnTo>
                    <a:pt x="1081" y="2896"/>
                  </a:lnTo>
                  <a:lnTo>
                    <a:pt x="1603" y="2897"/>
                  </a:lnTo>
                  <a:lnTo>
                    <a:pt x="1631" y="2805"/>
                  </a:lnTo>
                  <a:lnTo>
                    <a:pt x="1651" y="2762"/>
                  </a:lnTo>
                  <a:lnTo>
                    <a:pt x="1668" y="2718"/>
                  </a:lnTo>
                  <a:lnTo>
                    <a:pt x="1682" y="2672"/>
                  </a:lnTo>
                  <a:lnTo>
                    <a:pt x="1694" y="2627"/>
                  </a:lnTo>
                  <a:lnTo>
                    <a:pt x="1703" y="2580"/>
                  </a:lnTo>
                  <a:lnTo>
                    <a:pt x="1709" y="2535"/>
                  </a:lnTo>
                  <a:lnTo>
                    <a:pt x="1715" y="2490"/>
                  </a:lnTo>
                  <a:lnTo>
                    <a:pt x="1718" y="2448"/>
                  </a:lnTo>
                  <a:lnTo>
                    <a:pt x="1720" y="2408"/>
                  </a:lnTo>
                  <a:lnTo>
                    <a:pt x="1721" y="2370"/>
                  </a:lnTo>
                  <a:lnTo>
                    <a:pt x="1720" y="2335"/>
                  </a:lnTo>
                  <a:lnTo>
                    <a:pt x="1720" y="2304"/>
                  </a:lnTo>
                  <a:lnTo>
                    <a:pt x="1718" y="2278"/>
                  </a:lnTo>
                  <a:lnTo>
                    <a:pt x="1717" y="2255"/>
                  </a:lnTo>
                  <a:lnTo>
                    <a:pt x="1716" y="2240"/>
                  </a:lnTo>
                  <a:lnTo>
                    <a:pt x="1715" y="2229"/>
                  </a:lnTo>
                  <a:lnTo>
                    <a:pt x="1714" y="2225"/>
                  </a:lnTo>
                  <a:lnTo>
                    <a:pt x="1714" y="2222"/>
                  </a:lnTo>
                  <a:lnTo>
                    <a:pt x="1715" y="2194"/>
                  </a:lnTo>
                  <a:lnTo>
                    <a:pt x="1713" y="2169"/>
                  </a:lnTo>
                  <a:lnTo>
                    <a:pt x="1706" y="2144"/>
                  </a:lnTo>
                  <a:lnTo>
                    <a:pt x="1696" y="2123"/>
                  </a:lnTo>
                  <a:lnTo>
                    <a:pt x="1682" y="2103"/>
                  </a:lnTo>
                  <a:lnTo>
                    <a:pt x="1664" y="2085"/>
                  </a:lnTo>
                  <a:lnTo>
                    <a:pt x="1644" y="2070"/>
                  </a:lnTo>
                  <a:lnTo>
                    <a:pt x="1624" y="2059"/>
                  </a:lnTo>
                  <a:lnTo>
                    <a:pt x="1604" y="2050"/>
                  </a:lnTo>
                  <a:lnTo>
                    <a:pt x="1585" y="2044"/>
                  </a:lnTo>
                  <a:lnTo>
                    <a:pt x="1568" y="2040"/>
                  </a:lnTo>
                  <a:lnTo>
                    <a:pt x="1554" y="2036"/>
                  </a:lnTo>
                  <a:lnTo>
                    <a:pt x="1546" y="2035"/>
                  </a:lnTo>
                  <a:lnTo>
                    <a:pt x="1543" y="2034"/>
                  </a:lnTo>
                  <a:lnTo>
                    <a:pt x="1539" y="2034"/>
                  </a:lnTo>
                  <a:lnTo>
                    <a:pt x="1535" y="2032"/>
                  </a:lnTo>
                  <a:lnTo>
                    <a:pt x="1532" y="2029"/>
                  </a:lnTo>
                  <a:lnTo>
                    <a:pt x="1531" y="2026"/>
                  </a:lnTo>
                  <a:lnTo>
                    <a:pt x="1519" y="1997"/>
                  </a:lnTo>
                  <a:lnTo>
                    <a:pt x="1505" y="1974"/>
                  </a:lnTo>
                  <a:lnTo>
                    <a:pt x="1487" y="1955"/>
                  </a:lnTo>
                  <a:lnTo>
                    <a:pt x="1468" y="1942"/>
                  </a:lnTo>
                  <a:lnTo>
                    <a:pt x="1446" y="1935"/>
                  </a:lnTo>
                  <a:lnTo>
                    <a:pt x="1420" y="1932"/>
                  </a:lnTo>
                  <a:lnTo>
                    <a:pt x="1404" y="1933"/>
                  </a:lnTo>
                  <a:lnTo>
                    <a:pt x="1388" y="1936"/>
                  </a:lnTo>
                  <a:lnTo>
                    <a:pt x="1373" y="1940"/>
                  </a:lnTo>
                  <a:lnTo>
                    <a:pt x="1361" y="1944"/>
                  </a:lnTo>
                  <a:lnTo>
                    <a:pt x="1352" y="1949"/>
                  </a:lnTo>
                  <a:lnTo>
                    <a:pt x="1346" y="1951"/>
                  </a:lnTo>
                  <a:lnTo>
                    <a:pt x="1343" y="1953"/>
                  </a:lnTo>
                  <a:lnTo>
                    <a:pt x="1340" y="1954"/>
                  </a:lnTo>
                  <a:lnTo>
                    <a:pt x="1336" y="1954"/>
                  </a:lnTo>
                  <a:lnTo>
                    <a:pt x="1333" y="1953"/>
                  </a:lnTo>
                  <a:lnTo>
                    <a:pt x="1330" y="1952"/>
                  </a:lnTo>
                  <a:lnTo>
                    <a:pt x="1327" y="1950"/>
                  </a:lnTo>
                  <a:lnTo>
                    <a:pt x="1325" y="1946"/>
                  </a:lnTo>
                  <a:lnTo>
                    <a:pt x="1312" y="1921"/>
                  </a:lnTo>
                  <a:lnTo>
                    <a:pt x="1297" y="1900"/>
                  </a:lnTo>
                  <a:lnTo>
                    <a:pt x="1280" y="1884"/>
                  </a:lnTo>
                  <a:lnTo>
                    <a:pt x="1261" y="1872"/>
                  </a:lnTo>
                  <a:lnTo>
                    <a:pt x="1241" y="1866"/>
                  </a:lnTo>
                  <a:lnTo>
                    <a:pt x="1220" y="1864"/>
                  </a:lnTo>
                  <a:lnTo>
                    <a:pt x="1199" y="1865"/>
                  </a:lnTo>
                  <a:lnTo>
                    <a:pt x="1180" y="1870"/>
                  </a:lnTo>
                  <a:lnTo>
                    <a:pt x="1162" y="1877"/>
                  </a:lnTo>
                  <a:lnTo>
                    <a:pt x="1147" y="1884"/>
                  </a:lnTo>
                  <a:lnTo>
                    <a:pt x="1135" y="1890"/>
                  </a:lnTo>
                  <a:lnTo>
                    <a:pt x="1125" y="1896"/>
                  </a:lnTo>
                  <a:lnTo>
                    <a:pt x="1121" y="1900"/>
                  </a:lnTo>
                  <a:lnTo>
                    <a:pt x="1118" y="1901"/>
                  </a:lnTo>
                  <a:lnTo>
                    <a:pt x="1116" y="1902"/>
                  </a:lnTo>
                  <a:lnTo>
                    <a:pt x="1113" y="1902"/>
                  </a:lnTo>
                  <a:lnTo>
                    <a:pt x="1109" y="1902"/>
                  </a:lnTo>
                  <a:lnTo>
                    <a:pt x="1106" y="1901"/>
                  </a:lnTo>
                  <a:lnTo>
                    <a:pt x="1103" y="1899"/>
                  </a:lnTo>
                  <a:lnTo>
                    <a:pt x="1101" y="1895"/>
                  </a:lnTo>
                  <a:lnTo>
                    <a:pt x="1098" y="1889"/>
                  </a:lnTo>
                  <a:lnTo>
                    <a:pt x="1096" y="1882"/>
                  </a:lnTo>
                  <a:lnTo>
                    <a:pt x="1094" y="1872"/>
                  </a:lnTo>
                  <a:lnTo>
                    <a:pt x="1091" y="1859"/>
                  </a:lnTo>
                  <a:lnTo>
                    <a:pt x="1088" y="1842"/>
                  </a:lnTo>
                  <a:lnTo>
                    <a:pt x="1086" y="1821"/>
                  </a:lnTo>
                  <a:lnTo>
                    <a:pt x="1084" y="1795"/>
                  </a:lnTo>
                  <a:lnTo>
                    <a:pt x="1081" y="1764"/>
                  </a:lnTo>
                  <a:lnTo>
                    <a:pt x="1078" y="1728"/>
                  </a:lnTo>
                  <a:lnTo>
                    <a:pt x="1074" y="1687"/>
                  </a:lnTo>
                  <a:lnTo>
                    <a:pt x="1069" y="1639"/>
                  </a:lnTo>
                  <a:lnTo>
                    <a:pt x="1065" y="1583"/>
                  </a:lnTo>
                  <a:lnTo>
                    <a:pt x="1064" y="1576"/>
                  </a:lnTo>
                  <a:lnTo>
                    <a:pt x="1061" y="1533"/>
                  </a:lnTo>
                  <a:lnTo>
                    <a:pt x="1057" y="1488"/>
                  </a:lnTo>
                  <a:lnTo>
                    <a:pt x="1053" y="1446"/>
                  </a:lnTo>
                  <a:lnTo>
                    <a:pt x="1049" y="1407"/>
                  </a:lnTo>
                  <a:lnTo>
                    <a:pt x="1046" y="1373"/>
                  </a:lnTo>
                  <a:lnTo>
                    <a:pt x="1046" y="1368"/>
                  </a:lnTo>
                  <a:lnTo>
                    <a:pt x="1043" y="1346"/>
                  </a:lnTo>
                  <a:lnTo>
                    <a:pt x="1041" y="1332"/>
                  </a:lnTo>
                  <a:lnTo>
                    <a:pt x="1039" y="1322"/>
                  </a:lnTo>
                  <a:lnTo>
                    <a:pt x="1038" y="1318"/>
                  </a:lnTo>
                  <a:lnTo>
                    <a:pt x="1036" y="1316"/>
                  </a:lnTo>
                  <a:lnTo>
                    <a:pt x="1036" y="1314"/>
                  </a:lnTo>
                  <a:lnTo>
                    <a:pt x="1031" y="1301"/>
                  </a:lnTo>
                  <a:lnTo>
                    <a:pt x="1023" y="1286"/>
                  </a:lnTo>
                  <a:lnTo>
                    <a:pt x="1013" y="1272"/>
                  </a:lnTo>
                  <a:lnTo>
                    <a:pt x="1001" y="1260"/>
                  </a:lnTo>
                  <a:lnTo>
                    <a:pt x="988" y="1249"/>
                  </a:lnTo>
                  <a:lnTo>
                    <a:pt x="973" y="1242"/>
                  </a:lnTo>
                  <a:lnTo>
                    <a:pt x="960" y="1240"/>
                  </a:lnTo>
                  <a:close/>
                  <a:moveTo>
                    <a:pt x="2036" y="1208"/>
                  </a:moveTo>
                  <a:lnTo>
                    <a:pt x="2036" y="1432"/>
                  </a:lnTo>
                  <a:lnTo>
                    <a:pt x="2187" y="1432"/>
                  </a:lnTo>
                  <a:lnTo>
                    <a:pt x="2187" y="1208"/>
                  </a:lnTo>
                  <a:lnTo>
                    <a:pt x="2036" y="1208"/>
                  </a:lnTo>
                  <a:close/>
                  <a:moveTo>
                    <a:pt x="2325" y="1063"/>
                  </a:moveTo>
                  <a:lnTo>
                    <a:pt x="2325" y="1432"/>
                  </a:lnTo>
                  <a:lnTo>
                    <a:pt x="2476" y="1432"/>
                  </a:lnTo>
                  <a:lnTo>
                    <a:pt x="2476" y="1063"/>
                  </a:lnTo>
                  <a:lnTo>
                    <a:pt x="2325" y="1063"/>
                  </a:lnTo>
                  <a:close/>
                  <a:moveTo>
                    <a:pt x="73" y="1060"/>
                  </a:moveTo>
                  <a:lnTo>
                    <a:pt x="62" y="1062"/>
                  </a:lnTo>
                  <a:lnTo>
                    <a:pt x="55" y="1070"/>
                  </a:lnTo>
                  <a:lnTo>
                    <a:pt x="52" y="1081"/>
                  </a:lnTo>
                  <a:lnTo>
                    <a:pt x="52" y="1569"/>
                  </a:lnTo>
                  <a:lnTo>
                    <a:pt x="55" y="1579"/>
                  </a:lnTo>
                  <a:lnTo>
                    <a:pt x="62" y="1588"/>
                  </a:lnTo>
                  <a:lnTo>
                    <a:pt x="73" y="1590"/>
                  </a:lnTo>
                  <a:lnTo>
                    <a:pt x="83" y="1588"/>
                  </a:lnTo>
                  <a:lnTo>
                    <a:pt x="92" y="1579"/>
                  </a:lnTo>
                  <a:lnTo>
                    <a:pt x="94" y="1569"/>
                  </a:lnTo>
                  <a:lnTo>
                    <a:pt x="94" y="1081"/>
                  </a:lnTo>
                  <a:lnTo>
                    <a:pt x="92" y="1070"/>
                  </a:lnTo>
                  <a:lnTo>
                    <a:pt x="83" y="1062"/>
                  </a:lnTo>
                  <a:lnTo>
                    <a:pt x="73" y="1060"/>
                  </a:lnTo>
                  <a:close/>
                  <a:moveTo>
                    <a:pt x="2598" y="774"/>
                  </a:moveTo>
                  <a:lnTo>
                    <a:pt x="2598" y="1432"/>
                  </a:lnTo>
                  <a:lnTo>
                    <a:pt x="2750" y="1432"/>
                  </a:lnTo>
                  <a:lnTo>
                    <a:pt x="2750" y="774"/>
                  </a:lnTo>
                  <a:lnTo>
                    <a:pt x="2598" y="774"/>
                  </a:lnTo>
                  <a:close/>
                  <a:moveTo>
                    <a:pt x="225" y="607"/>
                  </a:moveTo>
                  <a:lnTo>
                    <a:pt x="225" y="2043"/>
                  </a:lnTo>
                  <a:lnTo>
                    <a:pt x="415" y="2043"/>
                  </a:lnTo>
                  <a:lnTo>
                    <a:pt x="417" y="2031"/>
                  </a:lnTo>
                  <a:lnTo>
                    <a:pt x="421" y="2001"/>
                  </a:lnTo>
                  <a:lnTo>
                    <a:pt x="428" y="1976"/>
                  </a:lnTo>
                  <a:lnTo>
                    <a:pt x="440" y="1950"/>
                  </a:lnTo>
                  <a:lnTo>
                    <a:pt x="456" y="1927"/>
                  </a:lnTo>
                  <a:lnTo>
                    <a:pt x="475" y="1906"/>
                  </a:lnTo>
                  <a:lnTo>
                    <a:pt x="498" y="1889"/>
                  </a:lnTo>
                  <a:lnTo>
                    <a:pt x="522" y="1877"/>
                  </a:lnTo>
                  <a:lnTo>
                    <a:pt x="549" y="1866"/>
                  </a:lnTo>
                  <a:lnTo>
                    <a:pt x="583" y="1858"/>
                  </a:lnTo>
                  <a:lnTo>
                    <a:pt x="617" y="1854"/>
                  </a:lnTo>
                  <a:lnTo>
                    <a:pt x="650" y="1857"/>
                  </a:lnTo>
                  <a:lnTo>
                    <a:pt x="683" y="1864"/>
                  </a:lnTo>
                  <a:lnTo>
                    <a:pt x="716" y="1877"/>
                  </a:lnTo>
                  <a:lnTo>
                    <a:pt x="748" y="1895"/>
                  </a:lnTo>
                  <a:lnTo>
                    <a:pt x="767" y="1906"/>
                  </a:lnTo>
                  <a:lnTo>
                    <a:pt x="768" y="1884"/>
                  </a:lnTo>
                  <a:lnTo>
                    <a:pt x="769" y="1855"/>
                  </a:lnTo>
                  <a:lnTo>
                    <a:pt x="770" y="1823"/>
                  </a:lnTo>
                  <a:lnTo>
                    <a:pt x="771" y="1785"/>
                  </a:lnTo>
                  <a:lnTo>
                    <a:pt x="772" y="1740"/>
                  </a:lnTo>
                  <a:lnTo>
                    <a:pt x="774" y="1691"/>
                  </a:lnTo>
                  <a:lnTo>
                    <a:pt x="774" y="1636"/>
                  </a:lnTo>
                  <a:lnTo>
                    <a:pt x="775" y="1575"/>
                  </a:lnTo>
                  <a:lnTo>
                    <a:pt x="776" y="1508"/>
                  </a:lnTo>
                  <a:lnTo>
                    <a:pt x="776" y="1434"/>
                  </a:lnTo>
                  <a:lnTo>
                    <a:pt x="776" y="1354"/>
                  </a:lnTo>
                  <a:lnTo>
                    <a:pt x="777" y="1340"/>
                  </a:lnTo>
                  <a:lnTo>
                    <a:pt x="782" y="1300"/>
                  </a:lnTo>
                  <a:lnTo>
                    <a:pt x="790" y="1265"/>
                  </a:lnTo>
                  <a:lnTo>
                    <a:pt x="800" y="1234"/>
                  </a:lnTo>
                  <a:lnTo>
                    <a:pt x="812" y="1208"/>
                  </a:lnTo>
                  <a:lnTo>
                    <a:pt x="825" y="1186"/>
                  </a:lnTo>
                  <a:lnTo>
                    <a:pt x="839" y="1167"/>
                  </a:lnTo>
                  <a:lnTo>
                    <a:pt x="854" y="1152"/>
                  </a:lnTo>
                  <a:lnTo>
                    <a:pt x="869" y="1139"/>
                  </a:lnTo>
                  <a:lnTo>
                    <a:pt x="885" y="1130"/>
                  </a:lnTo>
                  <a:lnTo>
                    <a:pt x="900" y="1122"/>
                  </a:lnTo>
                  <a:lnTo>
                    <a:pt x="914" y="1117"/>
                  </a:lnTo>
                  <a:lnTo>
                    <a:pt x="928" y="1114"/>
                  </a:lnTo>
                  <a:lnTo>
                    <a:pt x="941" y="1112"/>
                  </a:lnTo>
                  <a:lnTo>
                    <a:pt x="951" y="1110"/>
                  </a:lnTo>
                  <a:lnTo>
                    <a:pt x="960" y="1110"/>
                  </a:lnTo>
                  <a:lnTo>
                    <a:pt x="992" y="1114"/>
                  </a:lnTo>
                  <a:lnTo>
                    <a:pt x="1023" y="1123"/>
                  </a:lnTo>
                  <a:lnTo>
                    <a:pt x="1052" y="1138"/>
                  </a:lnTo>
                  <a:lnTo>
                    <a:pt x="1079" y="1157"/>
                  </a:lnTo>
                  <a:lnTo>
                    <a:pt x="1102" y="1179"/>
                  </a:lnTo>
                  <a:lnTo>
                    <a:pt x="1123" y="1205"/>
                  </a:lnTo>
                  <a:lnTo>
                    <a:pt x="1140" y="1232"/>
                  </a:lnTo>
                  <a:lnTo>
                    <a:pt x="1153" y="1260"/>
                  </a:lnTo>
                  <a:lnTo>
                    <a:pt x="1157" y="1267"/>
                  </a:lnTo>
                  <a:lnTo>
                    <a:pt x="1163" y="1289"/>
                  </a:lnTo>
                  <a:lnTo>
                    <a:pt x="1165" y="1301"/>
                  </a:lnTo>
                  <a:lnTo>
                    <a:pt x="1167" y="1315"/>
                  </a:lnTo>
                  <a:lnTo>
                    <a:pt x="1171" y="1332"/>
                  </a:lnTo>
                  <a:lnTo>
                    <a:pt x="1173" y="1352"/>
                  </a:lnTo>
                  <a:lnTo>
                    <a:pt x="1174" y="1363"/>
                  </a:lnTo>
                  <a:lnTo>
                    <a:pt x="1178" y="1398"/>
                  </a:lnTo>
                  <a:lnTo>
                    <a:pt x="1181" y="1437"/>
                  </a:lnTo>
                  <a:lnTo>
                    <a:pt x="1184" y="1480"/>
                  </a:lnTo>
                  <a:lnTo>
                    <a:pt x="1188" y="1523"/>
                  </a:lnTo>
                  <a:lnTo>
                    <a:pt x="1192" y="1566"/>
                  </a:lnTo>
                  <a:lnTo>
                    <a:pt x="1193" y="1578"/>
                  </a:lnTo>
                  <a:lnTo>
                    <a:pt x="1197" y="1626"/>
                  </a:lnTo>
                  <a:lnTo>
                    <a:pt x="1201" y="1675"/>
                  </a:lnTo>
                  <a:lnTo>
                    <a:pt x="1205" y="1722"/>
                  </a:lnTo>
                  <a:lnTo>
                    <a:pt x="1206" y="1735"/>
                  </a:lnTo>
                  <a:lnTo>
                    <a:pt x="1221" y="1734"/>
                  </a:lnTo>
                  <a:lnTo>
                    <a:pt x="1235" y="1735"/>
                  </a:lnTo>
                  <a:lnTo>
                    <a:pt x="1254" y="1737"/>
                  </a:lnTo>
                  <a:lnTo>
                    <a:pt x="1275" y="1741"/>
                  </a:lnTo>
                  <a:lnTo>
                    <a:pt x="1300" y="1750"/>
                  </a:lnTo>
                  <a:lnTo>
                    <a:pt x="1326" y="1761"/>
                  </a:lnTo>
                  <a:lnTo>
                    <a:pt x="1353" y="1778"/>
                  </a:lnTo>
                  <a:lnTo>
                    <a:pt x="1379" y="1800"/>
                  </a:lnTo>
                  <a:lnTo>
                    <a:pt x="1384" y="1805"/>
                  </a:lnTo>
                  <a:lnTo>
                    <a:pt x="1390" y="1805"/>
                  </a:lnTo>
                  <a:lnTo>
                    <a:pt x="1420" y="1803"/>
                  </a:lnTo>
                  <a:lnTo>
                    <a:pt x="1434" y="1803"/>
                  </a:lnTo>
                  <a:lnTo>
                    <a:pt x="1450" y="1805"/>
                  </a:lnTo>
                  <a:lnTo>
                    <a:pt x="1469" y="1808"/>
                  </a:lnTo>
                  <a:lnTo>
                    <a:pt x="1489" y="1813"/>
                  </a:lnTo>
                  <a:lnTo>
                    <a:pt x="1511" y="1821"/>
                  </a:lnTo>
                  <a:lnTo>
                    <a:pt x="1534" y="1832"/>
                  </a:lnTo>
                  <a:lnTo>
                    <a:pt x="1557" y="1846"/>
                  </a:lnTo>
                  <a:lnTo>
                    <a:pt x="1580" y="1865"/>
                  </a:lnTo>
                  <a:lnTo>
                    <a:pt x="1601" y="1888"/>
                  </a:lnTo>
                  <a:lnTo>
                    <a:pt x="1621" y="1916"/>
                  </a:lnTo>
                  <a:lnTo>
                    <a:pt x="1623" y="1920"/>
                  </a:lnTo>
                  <a:lnTo>
                    <a:pt x="1627" y="1921"/>
                  </a:lnTo>
                  <a:lnTo>
                    <a:pt x="1650" y="1930"/>
                  </a:lnTo>
                  <a:lnTo>
                    <a:pt x="1677" y="1941"/>
                  </a:lnTo>
                  <a:lnTo>
                    <a:pt x="1703" y="1955"/>
                  </a:lnTo>
                  <a:lnTo>
                    <a:pt x="1729" y="1973"/>
                  </a:lnTo>
                  <a:lnTo>
                    <a:pt x="1756" y="1994"/>
                  </a:lnTo>
                  <a:lnTo>
                    <a:pt x="1780" y="2021"/>
                  </a:lnTo>
                  <a:lnTo>
                    <a:pt x="1786" y="2029"/>
                  </a:lnTo>
                  <a:lnTo>
                    <a:pt x="1793" y="2037"/>
                  </a:lnTo>
                  <a:lnTo>
                    <a:pt x="1797" y="2043"/>
                  </a:lnTo>
                  <a:lnTo>
                    <a:pt x="2459" y="2043"/>
                  </a:lnTo>
                  <a:lnTo>
                    <a:pt x="2459" y="1712"/>
                  </a:lnTo>
                  <a:lnTo>
                    <a:pt x="1816" y="1712"/>
                  </a:lnTo>
                  <a:lnTo>
                    <a:pt x="1787" y="1708"/>
                  </a:lnTo>
                  <a:lnTo>
                    <a:pt x="1761" y="1700"/>
                  </a:lnTo>
                  <a:lnTo>
                    <a:pt x="1738" y="1687"/>
                  </a:lnTo>
                  <a:lnTo>
                    <a:pt x="1717" y="1670"/>
                  </a:lnTo>
                  <a:lnTo>
                    <a:pt x="1699" y="1649"/>
                  </a:lnTo>
                  <a:lnTo>
                    <a:pt x="1686" y="1625"/>
                  </a:lnTo>
                  <a:lnTo>
                    <a:pt x="1678" y="1598"/>
                  </a:lnTo>
                  <a:lnTo>
                    <a:pt x="1675" y="1570"/>
                  </a:lnTo>
                  <a:lnTo>
                    <a:pt x="1675" y="1483"/>
                  </a:lnTo>
                  <a:lnTo>
                    <a:pt x="1678" y="1454"/>
                  </a:lnTo>
                  <a:lnTo>
                    <a:pt x="1686" y="1428"/>
                  </a:lnTo>
                  <a:lnTo>
                    <a:pt x="1699" y="1404"/>
                  </a:lnTo>
                  <a:lnTo>
                    <a:pt x="1717" y="1382"/>
                  </a:lnTo>
                  <a:lnTo>
                    <a:pt x="1738" y="1366"/>
                  </a:lnTo>
                  <a:lnTo>
                    <a:pt x="1761" y="1352"/>
                  </a:lnTo>
                  <a:lnTo>
                    <a:pt x="1787" y="1343"/>
                  </a:lnTo>
                  <a:lnTo>
                    <a:pt x="1816" y="1341"/>
                  </a:lnTo>
                  <a:lnTo>
                    <a:pt x="1908" y="1341"/>
                  </a:lnTo>
                  <a:lnTo>
                    <a:pt x="1908" y="1245"/>
                  </a:lnTo>
                  <a:lnTo>
                    <a:pt x="1900" y="1242"/>
                  </a:lnTo>
                  <a:lnTo>
                    <a:pt x="1878" y="1230"/>
                  </a:lnTo>
                  <a:lnTo>
                    <a:pt x="1859" y="1217"/>
                  </a:lnTo>
                  <a:lnTo>
                    <a:pt x="1841" y="1201"/>
                  </a:lnTo>
                  <a:lnTo>
                    <a:pt x="1821" y="1178"/>
                  </a:lnTo>
                  <a:lnTo>
                    <a:pt x="1806" y="1152"/>
                  </a:lnTo>
                  <a:lnTo>
                    <a:pt x="1797" y="1123"/>
                  </a:lnTo>
                  <a:lnTo>
                    <a:pt x="1792" y="1094"/>
                  </a:lnTo>
                  <a:lnTo>
                    <a:pt x="1793" y="1063"/>
                  </a:lnTo>
                  <a:lnTo>
                    <a:pt x="1799" y="1033"/>
                  </a:lnTo>
                  <a:lnTo>
                    <a:pt x="1810" y="1005"/>
                  </a:lnTo>
                  <a:lnTo>
                    <a:pt x="1826" y="978"/>
                  </a:lnTo>
                  <a:lnTo>
                    <a:pt x="1847" y="956"/>
                  </a:lnTo>
                  <a:lnTo>
                    <a:pt x="1872" y="937"/>
                  </a:lnTo>
                  <a:lnTo>
                    <a:pt x="1901" y="917"/>
                  </a:lnTo>
                  <a:lnTo>
                    <a:pt x="1935" y="895"/>
                  </a:lnTo>
                  <a:lnTo>
                    <a:pt x="1972" y="869"/>
                  </a:lnTo>
                  <a:lnTo>
                    <a:pt x="2012" y="842"/>
                  </a:lnTo>
                  <a:lnTo>
                    <a:pt x="2055" y="811"/>
                  </a:lnTo>
                  <a:lnTo>
                    <a:pt x="2101" y="778"/>
                  </a:lnTo>
                  <a:lnTo>
                    <a:pt x="2147" y="743"/>
                  </a:lnTo>
                  <a:lnTo>
                    <a:pt x="2195" y="706"/>
                  </a:lnTo>
                  <a:lnTo>
                    <a:pt x="2244" y="669"/>
                  </a:lnTo>
                  <a:lnTo>
                    <a:pt x="2293" y="630"/>
                  </a:lnTo>
                  <a:lnTo>
                    <a:pt x="2321" y="607"/>
                  </a:lnTo>
                  <a:lnTo>
                    <a:pt x="225" y="607"/>
                  </a:lnTo>
                  <a:close/>
                  <a:moveTo>
                    <a:pt x="2863" y="496"/>
                  </a:moveTo>
                  <a:lnTo>
                    <a:pt x="2863" y="1432"/>
                  </a:lnTo>
                  <a:lnTo>
                    <a:pt x="3014" y="1432"/>
                  </a:lnTo>
                  <a:lnTo>
                    <a:pt x="3014" y="496"/>
                  </a:lnTo>
                  <a:lnTo>
                    <a:pt x="2863" y="496"/>
                  </a:lnTo>
                  <a:close/>
                  <a:moveTo>
                    <a:pt x="3136" y="228"/>
                  </a:moveTo>
                  <a:lnTo>
                    <a:pt x="3136" y="1432"/>
                  </a:lnTo>
                  <a:lnTo>
                    <a:pt x="3287" y="1432"/>
                  </a:lnTo>
                  <a:lnTo>
                    <a:pt x="3287" y="228"/>
                  </a:lnTo>
                  <a:lnTo>
                    <a:pt x="3136" y="228"/>
                  </a:lnTo>
                  <a:close/>
                  <a:moveTo>
                    <a:pt x="3014" y="120"/>
                  </a:moveTo>
                  <a:lnTo>
                    <a:pt x="2778" y="193"/>
                  </a:lnTo>
                  <a:lnTo>
                    <a:pt x="2764" y="199"/>
                  </a:lnTo>
                  <a:lnTo>
                    <a:pt x="2753" y="209"/>
                  </a:lnTo>
                  <a:lnTo>
                    <a:pt x="2746" y="221"/>
                  </a:lnTo>
                  <a:lnTo>
                    <a:pt x="2743" y="231"/>
                  </a:lnTo>
                  <a:lnTo>
                    <a:pt x="2743" y="243"/>
                  </a:lnTo>
                  <a:lnTo>
                    <a:pt x="2747" y="253"/>
                  </a:lnTo>
                  <a:lnTo>
                    <a:pt x="2756" y="265"/>
                  </a:lnTo>
                  <a:lnTo>
                    <a:pt x="2768" y="274"/>
                  </a:lnTo>
                  <a:lnTo>
                    <a:pt x="2782" y="280"/>
                  </a:lnTo>
                  <a:lnTo>
                    <a:pt x="2799" y="281"/>
                  </a:lnTo>
                  <a:lnTo>
                    <a:pt x="2815" y="279"/>
                  </a:lnTo>
                  <a:lnTo>
                    <a:pt x="2836" y="272"/>
                  </a:lnTo>
                  <a:lnTo>
                    <a:pt x="2804" y="313"/>
                  </a:lnTo>
                  <a:lnTo>
                    <a:pt x="2770" y="353"/>
                  </a:lnTo>
                  <a:lnTo>
                    <a:pt x="2734" y="393"/>
                  </a:lnTo>
                  <a:lnTo>
                    <a:pt x="2696" y="433"/>
                  </a:lnTo>
                  <a:lnTo>
                    <a:pt x="2657" y="473"/>
                  </a:lnTo>
                  <a:lnTo>
                    <a:pt x="2616" y="514"/>
                  </a:lnTo>
                  <a:lnTo>
                    <a:pt x="2574" y="553"/>
                  </a:lnTo>
                  <a:lnTo>
                    <a:pt x="2531" y="592"/>
                  </a:lnTo>
                  <a:lnTo>
                    <a:pt x="2487" y="630"/>
                  </a:lnTo>
                  <a:lnTo>
                    <a:pt x="2442" y="668"/>
                  </a:lnTo>
                  <a:lnTo>
                    <a:pt x="2399" y="704"/>
                  </a:lnTo>
                  <a:lnTo>
                    <a:pt x="2355" y="739"/>
                  </a:lnTo>
                  <a:lnTo>
                    <a:pt x="2313" y="773"/>
                  </a:lnTo>
                  <a:lnTo>
                    <a:pt x="2270" y="806"/>
                  </a:lnTo>
                  <a:lnTo>
                    <a:pt x="2229" y="836"/>
                  </a:lnTo>
                  <a:lnTo>
                    <a:pt x="2189" y="866"/>
                  </a:lnTo>
                  <a:lnTo>
                    <a:pt x="2152" y="894"/>
                  </a:lnTo>
                  <a:lnTo>
                    <a:pt x="2116" y="919"/>
                  </a:lnTo>
                  <a:lnTo>
                    <a:pt x="2084" y="942"/>
                  </a:lnTo>
                  <a:lnTo>
                    <a:pt x="2053" y="964"/>
                  </a:lnTo>
                  <a:lnTo>
                    <a:pt x="2026" y="982"/>
                  </a:lnTo>
                  <a:lnTo>
                    <a:pt x="2002" y="999"/>
                  </a:lnTo>
                  <a:lnTo>
                    <a:pt x="1981" y="1013"/>
                  </a:lnTo>
                  <a:lnTo>
                    <a:pt x="1965" y="1025"/>
                  </a:lnTo>
                  <a:lnTo>
                    <a:pt x="1952" y="1032"/>
                  </a:lnTo>
                  <a:lnTo>
                    <a:pt x="1945" y="1037"/>
                  </a:lnTo>
                  <a:lnTo>
                    <a:pt x="1941" y="1040"/>
                  </a:lnTo>
                  <a:lnTo>
                    <a:pt x="1931" y="1049"/>
                  </a:lnTo>
                  <a:lnTo>
                    <a:pt x="1923" y="1060"/>
                  </a:lnTo>
                  <a:lnTo>
                    <a:pt x="1920" y="1072"/>
                  </a:lnTo>
                  <a:lnTo>
                    <a:pt x="1920" y="1084"/>
                  </a:lnTo>
                  <a:lnTo>
                    <a:pt x="1925" y="1096"/>
                  </a:lnTo>
                  <a:lnTo>
                    <a:pt x="1932" y="1105"/>
                  </a:lnTo>
                  <a:lnTo>
                    <a:pt x="1944" y="1115"/>
                  </a:lnTo>
                  <a:lnTo>
                    <a:pt x="1958" y="1120"/>
                  </a:lnTo>
                  <a:lnTo>
                    <a:pt x="1973" y="1122"/>
                  </a:lnTo>
                  <a:lnTo>
                    <a:pt x="1990" y="1119"/>
                  </a:lnTo>
                  <a:lnTo>
                    <a:pt x="2005" y="1113"/>
                  </a:lnTo>
                  <a:lnTo>
                    <a:pt x="2011" y="1109"/>
                  </a:lnTo>
                  <a:lnTo>
                    <a:pt x="2021" y="1102"/>
                  </a:lnTo>
                  <a:lnTo>
                    <a:pt x="2035" y="1092"/>
                  </a:lnTo>
                  <a:lnTo>
                    <a:pt x="2053" y="1081"/>
                  </a:lnTo>
                  <a:lnTo>
                    <a:pt x="2076" y="1066"/>
                  </a:lnTo>
                  <a:lnTo>
                    <a:pt x="2102" y="1048"/>
                  </a:lnTo>
                  <a:lnTo>
                    <a:pt x="2131" y="1028"/>
                  </a:lnTo>
                  <a:lnTo>
                    <a:pt x="2163" y="1006"/>
                  </a:lnTo>
                  <a:lnTo>
                    <a:pt x="2198" y="981"/>
                  </a:lnTo>
                  <a:lnTo>
                    <a:pt x="2235" y="954"/>
                  </a:lnTo>
                  <a:lnTo>
                    <a:pt x="2273" y="925"/>
                  </a:lnTo>
                  <a:lnTo>
                    <a:pt x="2314" y="896"/>
                  </a:lnTo>
                  <a:lnTo>
                    <a:pt x="2356" y="864"/>
                  </a:lnTo>
                  <a:lnTo>
                    <a:pt x="2399" y="830"/>
                  </a:lnTo>
                  <a:lnTo>
                    <a:pt x="2443" y="795"/>
                  </a:lnTo>
                  <a:lnTo>
                    <a:pt x="2488" y="758"/>
                  </a:lnTo>
                  <a:lnTo>
                    <a:pt x="2532" y="721"/>
                  </a:lnTo>
                  <a:lnTo>
                    <a:pt x="2577" y="683"/>
                  </a:lnTo>
                  <a:lnTo>
                    <a:pt x="2622" y="643"/>
                  </a:lnTo>
                  <a:lnTo>
                    <a:pt x="2666" y="603"/>
                  </a:lnTo>
                  <a:lnTo>
                    <a:pt x="2709" y="562"/>
                  </a:lnTo>
                  <a:lnTo>
                    <a:pt x="2751" y="521"/>
                  </a:lnTo>
                  <a:lnTo>
                    <a:pt x="2791" y="479"/>
                  </a:lnTo>
                  <a:lnTo>
                    <a:pt x="2830" y="436"/>
                  </a:lnTo>
                  <a:lnTo>
                    <a:pt x="2867" y="394"/>
                  </a:lnTo>
                  <a:lnTo>
                    <a:pt x="2901" y="352"/>
                  </a:lnTo>
                  <a:lnTo>
                    <a:pt x="2933" y="310"/>
                  </a:lnTo>
                  <a:lnTo>
                    <a:pt x="2937" y="342"/>
                  </a:lnTo>
                  <a:lnTo>
                    <a:pt x="2941" y="355"/>
                  </a:lnTo>
                  <a:lnTo>
                    <a:pt x="2950" y="365"/>
                  </a:lnTo>
                  <a:lnTo>
                    <a:pt x="2960" y="374"/>
                  </a:lnTo>
                  <a:lnTo>
                    <a:pt x="2974" y="379"/>
                  </a:lnTo>
                  <a:lnTo>
                    <a:pt x="2990" y="381"/>
                  </a:lnTo>
                  <a:lnTo>
                    <a:pt x="2996" y="381"/>
                  </a:lnTo>
                  <a:lnTo>
                    <a:pt x="3011" y="378"/>
                  </a:lnTo>
                  <a:lnTo>
                    <a:pt x="3023" y="371"/>
                  </a:lnTo>
                  <a:lnTo>
                    <a:pt x="3034" y="361"/>
                  </a:lnTo>
                  <a:lnTo>
                    <a:pt x="3039" y="352"/>
                  </a:lnTo>
                  <a:lnTo>
                    <a:pt x="3042" y="341"/>
                  </a:lnTo>
                  <a:lnTo>
                    <a:pt x="3042" y="331"/>
                  </a:lnTo>
                  <a:lnTo>
                    <a:pt x="3014" y="120"/>
                  </a:lnTo>
                  <a:close/>
                  <a:moveTo>
                    <a:pt x="3010" y="0"/>
                  </a:moveTo>
                  <a:lnTo>
                    <a:pt x="3034" y="4"/>
                  </a:lnTo>
                  <a:lnTo>
                    <a:pt x="3057" y="11"/>
                  </a:lnTo>
                  <a:lnTo>
                    <a:pt x="3079" y="22"/>
                  </a:lnTo>
                  <a:lnTo>
                    <a:pt x="3098" y="36"/>
                  </a:lnTo>
                  <a:lnTo>
                    <a:pt x="3114" y="54"/>
                  </a:lnTo>
                  <a:lnTo>
                    <a:pt x="3127" y="74"/>
                  </a:lnTo>
                  <a:lnTo>
                    <a:pt x="3136" y="96"/>
                  </a:lnTo>
                  <a:lnTo>
                    <a:pt x="3140" y="105"/>
                  </a:lnTo>
                  <a:lnTo>
                    <a:pt x="3274" y="105"/>
                  </a:lnTo>
                  <a:lnTo>
                    <a:pt x="3303" y="107"/>
                  </a:lnTo>
                  <a:lnTo>
                    <a:pt x="3329" y="116"/>
                  </a:lnTo>
                  <a:lnTo>
                    <a:pt x="3353" y="130"/>
                  </a:lnTo>
                  <a:lnTo>
                    <a:pt x="3375" y="146"/>
                  </a:lnTo>
                  <a:lnTo>
                    <a:pt x="3391" y="168"/>
                  </a:lnTo>
                  <a:lnTo>
                    <a:pt x="3405" y="192"/>
                  </a:lnTo>
                  <a:lnTo>
                    <a:pt x="3414" y="218"/>
                  </a:lnTo>
                  <a:lnTo>
                    <a:pt x="3416" y="247"/>
                  </a:lnTo>
                  <a:lnTo>
                    <a:pt x="3416" y="1377"/>
                  </a:lnTo>
                  <a:lnTo>
                    <a:pt x="3420" y="1381"/>
                  </a:lnTo>
                  <a:lnTo>
                    <a:pt x="3439" y="1403"/>
                  </a:lnTo>
                  <a:lnTo>
                    <a:pt x="3452" y="1428"/>
                  </a:lnTo>
                  <a:lnTo>
                    <a:pt x="3460" y="1454"/>
                  </a:lnTo>
                  <a:lnTo>
                    <a:pt x="3463" y="1483"/>
                  </a:lnTo>
                  <a:lnTo>
                    <a:pt x="3463" y="1570"/>
                  </a:lnTo>
                  <a:lnTo>
                    <a:pt x="3460" y="1598"/>
                  </a:lnTo>
                  <a:lnTo>
                    <a:pt x="3452" y="1625"/>
                  </a:lnTo>
                  <a:lnTo>
                    <a:pt x="3439" y="1649"/>
                  </a:lnTo>
                  <a:lnTo>
                    <a:pt x="3422" y="1670"/>
                  </a:lnTo>
                  <a:lnTo>
                    <a:pt x="3401" y="1687"/>
                  </a:lnTo>
                  <a:lnTo>
                    <a:pt x="3377" y="1700"/>
                  </a:lnTo>
                  <a:lnTo>
                    <a:pt x="3350" y="1708"/>
                  </a:lnTo>
                  <a:lnTo>
                    <a:pt x="3322" y="1712"/>
                  </a:lnTo>
                  <a:lnTo>
                    <a:pt x="2665" y="1712"/>
                  </a:lnTo>
                  <a:lnTo>
                    <a:pt x="2665" y="2055"/>
                  </a:lnTo>
                  <a:lnTo>
                    <a:pt x="2663" y="2082"/>
                  </a:lnTo>
                  <a:lnTo>
                    <a:pt x="2653" y="2106"/>
                  </a:lnTo>
                  <a:lnTo>
                    <a:pt x="2640" y="2128"/>
                  </a:lnTo>
                  <a:lnTo>
                    <a:pt x="2622" y="2146"/>
                  </a:lnTo>
                  <a:lnTo>
                    <a:pt x="2601" y="2160"/>
                  </a:lnTo>
                  <a:lnTo>
                    <a:pt x="2576" y="2169"/>
                  </a:lnTo>
                  <a:lnTo>
                    <a:pt x="2550" y="2172"/>
                  </a:lnTo>
                  <a:lnTo>
                    <a:pt x="1842" y="2172"/>
                  </a:lnTo>
                  <a:lnTo>
                    <a:pt x="1842" y="2186"/>
                  </a:lnTo>
                  <a:lnTo>
                    <a:pt x="1843" y="2203"/>
                  </a:lnTo>
                  <a:lnTo>
                    <a:pt x="1842" y="2222"/>
                  </a:lnTo>
                  <a:lnTo>
                    <a:pt x="1844" y="2237"/>
                  </a:lnTo>
                  <a:lnTo>
                    <a:pt x="1845" y="2260"/>
                  </a:lnTo>
                  <a:lnTo>
                    <a:pt x="1848" y="2288"/>
                  </a:lnTo>
                  <a:lnTo>
                    <a:pt x="1849" y="2321"/>
                  </a:lnTo>
                  <a:lnTo>
                    <a:pt x="1849" y="2359"/>
                  </a:lnTo>
                  <a:lnTo>
                    <a:pt x="1848" y="2400"/>
                  </a:lnTo>
                  <a:lnTo>
                    <a:pt x="1847" y="2446"/>
                  </a:lnTo>
                  <a:lnTo>
                    <a:pt x="1842" y="2494"/>
                  </a:lnTo>
                  <a:lnTo>
                    <a:pt x="1837" y="2543"/>
                  </a:lnTo>
                  <a:lnTo>
                    <a:pt x="1830" y="2595"/>
                  </a:lnTo>
                  <a:lnTo>
                    <a:pt x="1820" y="2647"/>
                  </a:lnTo>
                  <a:lnTo>
                    <a:pt x="1807" y="2700"/>
                  </a:lnTo>
                  <a:lnTo>
                    <a:pt x="1792" y="2753"/>
                  </a:lnTo>
                  <a:lnTo>
                    <a:pt x="1772" y="2805"/>
                  </a:lnTo>
                  <a:lnTo>
                    <a:pt x="1749" y="2855"/>
                  </a:lnTo>
                  <a:lnTo>
                    <a:pt x="1697" y="3025"/>
                  </a:lnTo>
                  <a:lnTo>
                    <a:pt x="942" y="3024"/>
                  </a:lnTo>
                  <a:lnTo>
                    <a:pt x="951" y="2893"/>
                  </a:lnTo>
                  <a:lnTo>
                    <a:pt x="941" y="2883"/>
                  </a:lnTo>
                  <a:lnTo>
                    <a:pt x="934" y="2877"/>
                  </a:lnTo>
                  <a:lnTo>
                    <a:pt x="925" y="2867"/>
                  </a:lnTo>
                  <a:lnTo>
                    <a:pt x="912" y="2854"/>
                  </a:lnTo>
                  <a:lnTo>
                    <a:pt x="896" y="2840"/>
                  </a:lnTo>
                  <a:lnTo>
                    <a:pt x="878" y="2821"/>
                  </a:lnTo>
                  <a:lnTo>
                    <a:pt x="858" y="2800"/>
                  </a:lnTo>
                  <a:lnTo>
                    <a:pt x="836" y="2777"/>
                  </a:lnTo>
                  <a:lnTo>
                    <a:pt x="813" y="2752"/>
                  </a:lnTo>
                  <a:lnTo>
                    <a:pt x="789" y="2725"/>
                  </a:lnTo>
                  <a:lnTo>
                    <a:pt x="765" y="2698"/>
                  </a:lnTo>
                  <a:lnTo>
                    <a:pt x="739" y="2669"/>
                  </a:lnTo>
                  <a:lnTo>
                    <a:pt x="715" y="2639"/>
                  </a:lnTo>
                  <a:lnTo>
                    <a:pt x="691" y="2609"/>
                  </a:lnTo>
                  <a:lnTo>
                    <a:pt x="668" y="2578"/>
                  </a:lnTo>
                  <a:lnTo>
                    <a:pt x="645" y="2548"/>
                  </a:lnTo>
                  <a:lnTo>
                    <a:pt x="624" y="2517"/>
                  </a:lnTo>
                  <a:lnTo>
                    <a:pt x="606" y="2487"/>
                  </a:lnTo>
                  <a:lnTo>
                    <a:pt x="582" y="2451"/>
                  </a:lnTo>
                  <a:lnTo>
                    <a:pt x="556" y="2412"/>
                  </a:lnTo>
                  <a:lnTo>
                    <a:pt x="530" y="2370"/>
                  </a:lnTo>
                  <a:lnTo>
                    <a:pt x="505" y="2324"/>
                  </a:lnTo>
                  <a:lnTo>
                    <a:pt x="481" y="2278"/>
                  </a:lnTo>
                  <a:lnTo>
                    <a:pt x="459" y="2229"/>
                  </a:lnTo>
                  <a:lnTo>
                    <a:pt x="441" y="2180"/>
                  </a:lnTo>
                  <a:lnTo>
                    <a:pt x="438" y="2172"/>
                  </a:lnTo>
                  <a:lnTo>
                    <a:pt x="116" y="2172"/>
                  </a:lnTo>
                  <a:lnTo>
                    <a:pt x="90" y="2169"/>
                  </a:lnTo>
                  <a:lnTo>
                    <a:pt x="64" y="2160"/>
                  </a:lnTo>
                  <a:lnTo>
                    <a:pt x="43" y="2146"/>
                  </a:lnTo>
                  <a:lnTo>
                    <a:pt x="25" y="2128"/>
                  </a:lnTo>
                  <a:lnTo>
                    <a:pt x="12" y="2106"/>
                  </a:lnTo>
                  <a:lnTo>
                    <a:pt x="3" y="2082"/>
                  </a:lnTo>
                  <a:lnTo>
                    <a:pt x="0" y="2055"/>
                  </a:lnTo>
                  <a:lnTo>
                    <a:pt x="0" y="594"/>
                  </a:lnTo>
                  <a:lnTo>
                    <a:pt x="3" y="568"/>
                  </a:lnTo>
                  <a:lnTo>
                    <a:pt x="12" y="543"/>
                  </a:lnTo>
                  <a:lnTo>
                    <a:pt x="25" y="521"/>
                  </a:lnTo>
                  <a:lnTo>
                    <a:pt x="43" y="503"/>
                  </a:lnTo>
                  <a:lnTo>
                    <a:pt x="64" y="489"/>
                  </a:lnTo>
                  <a:lnTo>
                    <a:pt x="90" y="481"/>
                  </a:lnTo>
                  <a:lnTo>
                    <a:pt x="116" y="478"/>
                  </a:lnTo>
                  <a:lnTo>
                    <a:pt x="2471" y="478"/>
                  </a:lnTo>
                  <a:lnTo>
                    <a:pt x="2475" y="474"/>
                  </a:lnTo>
                  <a:lnTo>
                    <a:pt x="2530" y="423"/>
                  </a:lnTo>
                  <a:lnTo>
                    <a:pt x="2582" y="373"/>
                  </a:lnTo>
                  <a:lnTo>
                    <a:pt x="2627" y="325"/>
                  </a:lnTo>
                  <a:lnTo>
                    <a:pt x="2633" y="319"/>
                  </a:lnTo>
                  <a:lnTo>
                    <a:pt x="2630" y="312"/>
                  </a:lnTo>
                  <a:lnTo>
                    <a:pt x="2619" y="284"/>
                  </a:lnTo>
                  <a:lnTo>
                    <a:pt x="2615" y="256"/>
                  </a:lnTo>
                  <a:lnTo>
                    <a:pt x="2615" y="229"/>
                  </a:lnTo>
                  <a:lnTo>
                    <a:pt x="2619" y="200"/>
                  </a:lnTo>
                  <a:lnTo>
                    <a:pt x="2628" y="174"/>
                  </a:lnTo>
                  <a:lnTo>
                    <a:pt x="2643" y="147"/>
                  </a:lnTo>
                  <a:lnTo>
                    <a:pt x="2662" y="123"/>
                  </a:lnTo>
                  <a:lnTo>
                    <a:pt x="2685" y="103"/>
                  </a:lnTo>
                  <a:lnTo>
                    <a:pt x="2710" y="87"/>
                  </a:lnTo>
                  <a:lnTo>
                    <a:pt x="2740" y="76"/>
                  </a:lnTo>
                  <a:lnTo>
                    <a:pt x="2961" y="7"/>
                  </a:lnTo>
                  <a:lnTo>
                    <a:pt x="2985" y="1"/>
                  </a:lnTo>
                  <a:lnTo>
                    <a:pt x="30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7" name="Freeform 320">
              <a:extLst>
                <a:ext uri="{FF2B5EF4-FFF2-40B4-BE49-F238E27FC236}">
                  <a16:creationId xmlns:a16="http://schemas.microsoft.com/office/drawing/2014/main" id="{60169977-A625-4E58-8A84-C4F2A26CC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400" y="4586288"/>
              <a:ext cx="185738" cy="93663"/>
            </a:xfrm>
            <a:custGeom>
              <a:avLst/>
              <a:gdLst>
                <a:gd name="T0" fmla="*/ 292 w 584"/>
                <a:gd name="T1" fmla="*/ 0 h 293"/>
                <a:gd name="T2" fmla="*/ 335 w 584"/>
                <a:gd name="T3" fmla="*/ 3 h 293"/>
                <a:gd name="T4" fmla="*/ 376 w 584"/>
                <a:gd name="T5" fmla="*/ 12 h 293"/>
                <a:gd name="T6" fmla="*/ 415 w 584"/>
                <a:gd name="T7" fmla="*/ 27 h 293"/>
                <a:gd name="T8" fmla="*/ 451 w 584"/>
                <a:gd name="T9" fmla="*/ 47 h 293"/>
                <a:gd name="T10" fmla="*/ 484 w 584"/>
                <a:gd name="T11" fmla="*/ 72 h 293"/>
                <a:gd name="T12" fmla="*/ 512 w 584"/>
                <a:gd name="T13" fmla="*/ 100 h 293"/>
                <a:gd name="T14" fmla="*/ 538 w 584"/>
                <a:gd name="T15" fmla="*/ 133 h 293"/>
                <a:gd name="T16" fmla="*/ 558 w 584"/>
                <a:gd name="T17" fmla="*/ 169 h 293"/>
                <a:gd name="T18" fmla="*/ 572 w 584"/>
                <a:gd name="T19" fmla="*/ 208 h 293"/>
                <a:gd name="T20" fmla="*/ 581 w 584"/>
                <a:gd name="T21" fmla="*/ 249 h 293"/>
                <a:gd name="T22" fmla="*/ 584 w 584"/>
                <a:gd name="T23" fmla="*/ 293 h 293"/>
                <a:gd name="T24" fmla="*/ 552 w 584"/>
                <a:gd name="T25" fmla="*/ 293 h 293"/>
                <a:gd name="T26" fmla="*/ 549 w 584"/>
                <a:gd name="T27" fmla="*/ 255 h 293"/>
                <a:gd name="T28" fmla="*/ 541 w 584"/>
                <a:gd name="T29" fmla="*/ 218 h 293"/>
                <a:gd name="T30" fmla="*/ 528 w 584"/>
                <a:gd name="T31" fmla="*/ 183 h 293"/>
                <a:gd name="T32" fmla="*/ 510 w 584"/>
                <a:gd name="T33" fmla="*/ 151 h 293"/>
                <a:gd name="T34" fmla="*/ 488 w 584"/>
                <a:gd name="T35" fmla="*/ 122 h 293"/>
                <a:gd name="T36" fmla="*/ 463 w 584"/>
                <a:gd name="T37" fmla="*/ 96 h 293"/>
                <a:gd name="T38" fmla="*/ 433 w 584"/>
                <a:gd name="T39" fmla="*/ 74 h 293"/>
                <a:gd name="T40" fmla="*/ 402 w 584"/>
                <a:gd name="T41" fmla="*/ 57 h 293"/>
                <a:gd name="T42" fmla="*/ 367 w 584"/>
                <a:gd name="T43" fmla="*/ 43 h 293"/>
                <a:gd name="T44" fmla="*/ 330 w 584"/>
                <a:gd name="T45" fmla="*/ 35 h 293"/>
                <a:gd name="T46" fmla="*/ 292 w 584"/>
                <a:gd name="T47" fmla="*/ 32 h 293"/>
                <a:gd name="T48" fmla="*/ 254 w 584"/>
                <a:gd name="T49" fmla="*/ 35 h 293"/>
                <a:gd name="T50" fmla="*/ 217 w 584"/>
                <a:gd name="T51" fmla="*/ 43 h 293"/>
                <a:gd name="T52" fmla="*/ 182 w 584"/>
                <a:gd name="T53" fmla="*/ 57 h 293"/>
                <a:gd name="T54" fmla="*/ 151 w 584"/>
                <a:gd name="T55" fmla="*/ 74 h 293"/>
                <a:gd name="T56" fmla="*/ 121 w 584"/>
                <a:gd name="T57" fmla="*/ 96 h 293"/>
                <a:gd name="T58" fmla="*/ 96 w 584"/>
                <a:gd name="T59" fmla="*/ 122 h 293"/>
                <a:gd name="T60" fmla="*/ 74 w 584"/>
                <a:gd name="T61" fmla="*/ 151 h 293"/>
                <a:gd name="T62" fmla="*/ 56 w 584"/>
                <a:gd name="T63" fmla="*/ 183 h 293"/>
                <a:gd name="T64" fmla="*/ 43 w 584"/>
                <a:gd name="T65" fmla="*/ 218 h 293"/>
                <a:gd name="T66" fmla="*/ 35 w 584"/>
                <a:gd name="T67" fmla="*/ 255 h 293"/>
                <a:gd name="T68" fmla="*/ 31 w 584"/>
                <a:gd name="T69" fmla="*/ 293 h 293"/>
                <a:gd name="T70" fmla="*/ 0 w 584"/>
                <a:gd name="T71" fmla="*/ 293 h 293"/>
                <a:gd name="T72" fmla="*/ 3 w 584"/>
                <a:gd name="T73" fmla="*/ 249 h 293"/>
                <a:gd name="T74" fmla="*/ 11 w 584"/>
                <a:gd name="T75" fmla="*/ 208 h 293"/>
                <a:gd name="T76" fmla="*/ 26 w 584"/>
                <a:gd name="T77" fmla="*/ 169 h 293"/>
                <a:gd name="T78" fmla="*/ 46 w 584"/>
                <a:gd name="T79" fmla="*/ 133 h 293"/>
                <a:gd name="T80" fmla="*/ 71 w 584"/>
                <a:gd name="T81" fmla="*/ 100 h 293"/>
                <a:gd name="T82" fmla="*/ 100 w 584"/>
                <a:gd name="T83" fmla="*/ 72 h 293"/>
                <a:gd name="T84" fmla="*/ 133 w 584"/>
                <a:gd name="T85" fmla="*/ 47 h 293"/>
                <a:gd name="T86" fmla="*/ 168 w 584"/>
                <a:gd name="T87" fmla="*/ 27 h 293"/>
                <a:gd name="T88" fmla="*/ 207 w 584"/>
                <a:gd name="T89" fmla="*/ 12 h 293"/>
                <a:gd name="T90" fmla="*/ 249 w 584"/>
                <a:gd name="T91" fmla="*/ 3 h 293"/>
                <a:gd name="T92" fmla="*/ 292 w 584"/>
                <a:gd name="T9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84" h="293">
                  <a:moveTo>
                    <a:pt x="292" y="0"/>
                  </a:moveTo>
                  <a:lnTo>
                    <a:pt x="335" y="3"/>
                  </a:lnTo>
                  <a:lnTo>
                    <a:pt x="376" y="12"/>
                  </a:lnTo>
                  <a:lnTo>
                    <a:pt x="415" y="27"/>
                  </a:lnTo>
                  <a:lnTo>
                    <a:pt x="451" y="47"/>
                  </a:lnTo>
                  <a:lnTo>
                    <a:pt x="484" y="72"/>
                  </a:lnTo>
                  <a:lnTo>
                    <a:pt x="512" y="100"/>
                  </a:lnTo>
                  <a:lnTo>
                    <a:pt x="538" y="133"/>
                  </a:lnTo>
                  <a:lnTo>
                    <a:pt x="558" y="169"/>
                  </a:lnTo>
                  <a:lnTo>
                    <a:pt x="572" y="208"/>
                  </a:lnTo>
                  <a:lnTo>
                    <a:pt x="581" y="249"/>
                  </a:lnTo>
                  <a:lnTo>
                    <a:pt x="584" y="293"/>
                  </a:lnTo>
                  <a:lnTo>
                    <a:pt x="552" y="293"/>
                  </a:lnTo>
                  <a:lnTo>
                    <a:pt x="549" y="255"/>
                  </a:lnTo>
                  <a:lnTo>
                    <a:pt x="541" y="218"/>
                  </a:lnTo>
                  <a:lnTo>
                    <a:pt x="528" y="183"/>
                  </a:lnTo>
                  <a:lnTo>
                    <a:pt x="510" y="151"/>
                  </a:lnTo>
                  <a:lnTo>
                    <a:pt x="488" y="122"/>
                  </a:lnTo>
                  <a:lnTo>
                    <a:pt x="463" y="96"/>
                  </a:lnTo>
                  <a:lnTo>
                    <a:pt x="433" y="74"/>
                  </a:lnTo>
                  <a:lnTo>
                    <a:pt x="402" y="57"/>
                  </a:lnTo>
                  <a:lnTo>
                    <a:pt x="367" y="43"/>
                  </a:lnTo>
                  <a:lnTo>
                    <a:pt x="330" y="35"/>
                  </a:lnTo>
                  <a:lnTo>
                    <a:pt x="292" y="32"/>
                  </a:lnTo>
                  <a:lnTo>
                    <a:pt x="254" y="35"/>
                  </a:lnTo>
                  <a:lnTo>
                    <a:pt x="217" y="43"/>
                  </a:lnTo>
                  <a:lnTo>
                    <a:pt x="182" y="57"/>
                  </a:lnTo>
                  <a:lnTo>
                    <a:pt x="151" y="74"/>
                  </a:lnTo>
                  <a:lnTo>
                    <a:pt x="121" y="96"/>
                  </a:lnTo>
                  <a:lnTo>
                    <a:pt x="96" y="122"/>
                  </a:lnTo>
                  <a:lnTo>
                    <a:pt x="74" y="151"/>
                  </a:lnTo>
                  <a:lnTo>
                    <a:pt x="56" y="183"/>
                  </a:lnTo>
                  <a:lnTo>
                    <a:pt x="43" y="218"/>
                  </a:lnTo>
                  <a:lnTo>
                    <a:pt x="35" y="255"/>
                  </a:lnTo>
                  <a:lnTo>
                    <a:pt x="31" y="293"/>
                  </a:lnTo>
                  <a:lnTo>
                    <a:pt x="0" y="293"/>
                  </a:lnTo>
                  <a:lnTo>
                    <a:pt x="3" y="249"/>
                  </a:lnTo>
                  <a:lnTo>
                    <a:pt x="11" y="208"/>
                  </a:lnTo>
                  <a:lnTo>
                    <a:pt x="26" y="169"/>
                  </a:lnTo>
                  <a:lnTo>
                    <a:pt x="46" y="133"/>
                  </a:lnTo>
                  <a:lnTo>
                    <a:pt x="71" y="100"/>
                  </a:lnTo>
                  <a:lnTo>
                    <a:pt x="100" y="72"/>
                  </a:lnTo>
                  <a:lnTo>
                    <a:pt x="133" y="47"/>
                  </a:lnTo>
                  <a:lnTo>
                    <a:pt x="168" y="27"/>
                  </a:lnTo>
                  <a:lnTo>
                    <a:pt x="207" y="12"/>
                  </a:lnTo>
                  <a:lnTo>
                    <a:pt x="249" y="3"/>
                  </a:lnTo>
                  <a:lnTo>
                    <a:pt x="2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C70F23F-83A5-450D-897A-36CAB551F4A4}"/>
              </a:ext>
            </a:extLst>
          </p:cNvPr>
          <p:cNvGrpSpPr/>
          <p:nvPr/>
        </p:nvGrpSpPr>
        <p:grpSpPr>
          <a:xfrm>
            <a:off x="5662956" y="3748404"/>
            <a:ext cx="828984" cy="520293"/>
            <a:chOff x="7150100" y="4370388"/>
            <a:chExt cx="1057275" cy="663576"/>
          </a:xfrm>
          <a:solidFill>
            <a:schemeClr val="bg1"/>
          </a:solidFill>
        </p:grpSpPr>
        <p:sp>
          <p:nvSpPr>
            <p:cNvPr id="49" name="Freeform 233">
              <a:extLst>
                <a:ext uri="{FF2B5EF4-FFF2-40B4-BE49-F238E27FC236}">
                  <a16:creationId xmlns:a16="http://schemas.microsoft.com/office/drawing/2014/main" id="{4814E4DD-0ACC-49E7-A962-2069D7E56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4075" y="4370388"/>
              <a:ext cx="947738" cy="587375"/>
            </a:xfrm>
            <a:custGeom>
              <a:avLst/>
              <a:gdLst>
                <a:gd name="T0" fmla="*/ 380 w 2986"/>
                <a:gd name="T1" fmla="*/ 519 h 1849"/>
                <a:gd name="T2" fmla="*/ 380 w 2986"/>
                <a:gd name="T3" fmla="*/ 720 h 1849"/>
                <a:gd name="T4" fmla="*/ 971 w 2986"/>
                <a:gd name="T5" fmla="*/ 1207 h 1849"/>
                <a:gd name="T6" fmla="*/ 1316 w 2986"/>
                <a:gd name="T7" fmla="*/ 1064 h 1849"/>
                <a:gd name="T8" fmla="*/ 1777 w 2986"/>
                <a:gd name="T9" fmla="*/ 1231 h 1849"/>
                <a:gd name="T10" fmla="*/ 2578 w 2986"/>
                <a:gd name="T11" fmla="*/ 1036 h 1849"/>
                <a:gd name="T12" fmla="*/ 2578 w 2986"/>
                <a:gd name="T13" fmla="*/ 775 h 1849"/>
                <a:gd name="T14" fmla="*/ 1764 w 2986"/>
                <a:gd name="T15" fmla="*/ 973 h 1849"/>
                <a:gd name="T16" fmla="*/ 1322 w 2986"/>
                <a:gd name="T17" fmla="*/ 728 h 1849"/>
                <a:gd name="T18" fmla="*/ 984 w 2986"/>
                <a:gd name="T19" fmla="*/ 958 h 1849"/>
                <a:gd name="T20" fmla="*/ 380 w 2986"/>
                <a:gd name="T21" fmla="*/ 519 h 1849"/>
                <a:gd name="T22" fmla="*/ 128 w 2986"/>
                <a:gd name="T23" fmla="*/ 129 h 1849"/>
                <a:gd name="T24" fmla="*/ 128 w 2986"/>
                <a:gd name="T25" fmla="*/ 1720 h 1849"/>
                <a:gd name="T26" fmla="*/ 309 w 2986"/>
                <a:gd name="T27" fmla="*/ 1720 h 1849"/>
                <a:gd name="T28" fmla="*/ 309 w 2986"/>
                <a:gd name="T29" fmla="*/ 393 h 1849"/>
                <a:gd name="T30" fmla="*/ 986 w 2986"/>
                <a:gd name="T31" fmla="*/ 885 h 1849"/>
                <a:gd name="T32" fmla="*/ 1318 w 2986"/>
                <a:gd name="T33" fmla="*/ 661 h 1849"/>
                <a:gd name="T34" fmla="*/ 1777 w 2986"/>
                <a:gd name="T35" fmla="*/ 915 h 1849"/>
                <a:gd name="T36" fmla="*/ 2649 w 2986"/>
                <a:gd name="T37" fmla="*/ 703 h 1849"/>
                <a:gd name="T38" fmla="*/ 2649 w 2986"/>
                <a:gd name="T39" fmla="*/ 1720 h 1849"/>
                <a:gd name="T40" fmla="*/ 2859 w 2986"/>
                <a:gd name="T41" fmla="*/ 1720 h 1849"/>
                <a:gd name="T42" fmla="*/ 2859 w 2986"/>
                <a:gd name="T43" fmla="*/ 129 h 1849"/>
                <a:gd name="T44" fmla="*/ 128 w 2986"/>
                <a:gd name="T45" fmla="*/ 129 h 1849"/>
                <a:gd name="T46" fmla="*/ 128 w 2986"/>
                <a:gd name="T47" fmla="*/ 0 h 1849"/>
                <a:gd name="T48" fmla="*/ 2859 w 2986"/>
                <a:gd name="T49" fmla="*/ 0 h 1849"/>
                <a:gd name="T50" fmla="*/ 2885 w 2986"/>
                <a:gd name="T51" fmla="*/ 3 h 1849"/>
                <a:gd name="T52" fmla="*/ 2909 w 2986"/>
                <a:gd name="T53" fmla="*/ 10 h 1849"/>
                <a:gd name="T54" fmla="*/ 2930 w 2986"/>
                <a:gd name="T55" fmla="*/ 23 h 1849"/>
                <a:gd name="T56" fmla="*/ 2950 w 2986"/>
                <a:gd name="T57" fmla="*/ 38 h 1849"/>
                <a:gd name="T58" fmla="*/ 2965 w 2986"/>
                <a:gd name="T59" fmla="*/ 57 h 1849"/>
                <a:gd name="T60" fmla="*/ 2977 w 2986"/>
                <a:gd name="T61" fmla="*/ 79 h 1849"/>
                <a:gd name="T62" fmla="*/ 2984 w 2986"/>
                <a:gd name="T63" fmla="*/ 103 h 1849"/>
                <a:gd name="T64" fmla="*/ 2986 w 2986"/>
                <a:gd name="T65" fmla="*/ 129 h 1849"/>
                <a:gd name="T66" fmla="*/ 2986 w 2986"/>
                <a:gd name="T67" fmla="*/ 1720 h 1849"/>
                <a:gd name="T68" fmla="*/ 2984 w 2986"/>
                <a:gd name="T69" fmla="*/ 1745 h 1849"/>
                <a:gd name="T70" fmla="*/ 2977 w 2986"/>
                <a:gd name="T71" fmla="*/ 1770 h 1849"/>
                <a:gd name="T72" fmla="*/ 2965 w 2986"/>
                <a:gd name="T73" fmla="*/ 1791 h 1849"/>
                <a:gd name="T74" fmla="*/ 2950 w 2986"/>
                <a:gd name="T75" fmla="*/ 1811 h 1849"/>
                <a:gd name="T76" fmla="*/ 2930 w 2986"/>
                <a:gd name="T77" fmla="*/ 1826 h 1849"/>
                <a:gd name="T78" fmla="*/ 2909 w 2986"/>
                <a:gd name="T79" fmla="*/ 1838 h 1849"/>
                <a:gd name="T80" fmla="*/ 2885 w 2986"/>
                <a:gd name="T81" fmla="*/ 1846 h 1849"/>
                <a:gd name="T82" fmla="*/ 2859 w 2986"/>
                <a:gd name="T83" fmla="*/ 1849 h 1849"/>
                <a:gd name="T84" fmla="*/ 128 w 2986"/>
                <a:gd name="T85" fmla="*/ 1849 h 1849"/>
                <a:gd name="T86" fmla="*/ 103 w 2986"/>
                <a:gd name="T87" fmla="*/ 1846 h 1849"/>
                <a:gd name="T88" fmla="*/ 78 w 2986"/>
                <a:gd name="T89" fmla="*/ 1838 h 1849"/>
                <a:gd name="T90" fmla="*/ 57 w 2986"/>
                <a:gd name="T91" fmla="*/ 1826 h 1849"/>
                <a:gd name="T92" fmla="*/ 38 w 2986"/>
                <a:gd name="T93" fmla="*/ 1811 h 1849"/>
                <a:gd name="T94" fmla="*/ 22 w 2986"/>
                <a:gd name="T95" fmla="*/ 1791 h 1849"/>
                <a:gd name="T96" fmla="*/ 10 w 2986"/>
                <a:gd name="T97" fmla="*/ 1770 h 1849"/>
                <a:gd name="T98" fmla="*/ 3 w 2986"/>
                <a:gd name="T99" fmla="*/ 1745 h 1849"/>
                <a:gd name="T100" fmla="*/ 0 w 2986"/>
                <a:gd name="T101" fmla="*/ 1720 h 1849"/>
                <a:gd name="T102" fmla="*/ 0 w 2986"/>
                <a:gd name="T103" fmla="*/ 129 h 1849"/>
                <a:gd name="T104" fmla="*/ 3 w 2986"/>
                <a:gd name="T105" fmla="*/ 103 h 1849"/>
                <a:gd name="T106" fmla="*/ 10 w 2986"/>
                <a:gd name="T107" fmla="*/ 79 h 1849"/>
                <a:gd name="T108" fmla="*/ 22 w 2986"/>
                <a:gd name="T109" fmla="*/ 57 h 1849"/>
                <a:gd name="T110" fmla="*/ 38 w 2986"/>
                <a:gd name="T111" fmla="*/ 38 h 1849"/>
                <a:gd name="T112" fmla="*/ 57 w 2986"/>
                <a:gd name="T113" fmla="*/ 23 h 1849"/>
                <a:gd name="T114" fmla="*/ 78 w 2986"/>
                <a:gd name="T115" fmla="*/ 10 h 1849"/>
                <a:gd name="T116" fmla="*/ 103 w 2986"/>
                <a:gd name="T117" fmla="*/ 3 h 1849"/>
                <a:gd name="T118" fmla="*/ 128 w 2986"/>
                <a:gd name="T119" fmla="*/ 0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86" h="1849">
                  <a:moveTo>
                    <a:pt x="380" y="519"/>
                  </a:moveTo>
                  <a:lnTo>
                    <a:pt x="380" y="720"/>
                  </a:lnTo>
                  <a:lnTo>
                    <a:pt x="971" y="1207"/>
                  </a:lnTo>
                  <a:lnTo>
                    <a:pt x="1316" y="1064"/>
                  </a:lnTo>
                  <a:lnTo>
                    <a:pt x="1777" y="1231"/>
                  </a:lnTo>
                  <a:lnTo>
                    <a:pt x="2578" y="1036"/>
                  </a:lnTo>
                  <a:lnTo>
                    <a:pt x="2578" y="775"/>
                  </a:lnTo>
                  <a:lnTo>
                    <a:pt x="1764" y="973"/>
                  </a:lnTo>
                  <a:lnTo>
                    <a:pt x="1322" y="728"/>
                  </a:lnTo>
                  <a:lnTo>
                    <a:pt x="984" y="958"/>
                  </a:lnTo>
                  <a:lnTo>
                    <a:pt x="380" y="519"/>
                  </a:lnTo>
                  <a:close/>
                  <a:moveTo>
                    <a:pt x="128" y="129"/>
                  </a:moveTo>
                  <a:lnTo>
                    <a:pt x="128" y="1720"/>
                  </a:lnTo>
                  <a:lnTo>
                    <a:pt x="309" y="1720"/>
                  </a:lnTo>
                  <a:lnTo>
                    <a:pt x="309" y="393"/>
                  </a:lnTo>
                  <a:lnTo>
                    <a:pt x="986" y="885"/>
                  </a:lnTo>
                  <a:lnTo>
                    <a:pt x="1318" y="661"/>
                  </a:lnTo>
                  <a:lnTo>
                    <a:pt x="1777" y="915"/>
                  </a:lnTo>
                  <a:lnTo>
                    <a:pt x="2649" y="703"/>
                  </a:lnTo>
                  <a:lnTo>
                    <a:pt x="2649" y="1720"/>
                  </a:lnTo>
                  <a:lnTo>
                    <a:pt x="2859" y="1720"/>
                  </a:lnTo>
                  <a:lnTo>
                    <a:pt x="2859" y="129"/>
                  </a:lnTo>
                  <a:lnTo>
                    <a:pt x="128" y="129"/>
                  </a:lnTo>
                  <a:close/>
                  <a:moveTo>
                    <a:pt x="128" y="0"/>
                  </a:moveTo>
                  <a:lnTo>
                    <a:pt x="2859" y="0"/>
                  </a:lnTo>
                  <a:lnTo>
                    <a:pt x="2885" y="3"/>
                  </a:lnTo>
                  <a:lnTo>
                    <a:pt x="2909" y="10"/>
                  </a:lnTo>
                  <a:lnTo>
                    <a:pt x="2930" y="23"/>
                  </a:lnTo>
                  <a:lnTo>
                    <a:pt x="2950" y="38"/>
                  </a:lnTo>
                  <a:lnTo>
                    <a:pt x="2965" y="57"/>
                  </a:lnTo>
                  <a:lnTo>
                    <a:pt x="2977" y="79"/>
                  </a:lnTo>
                  <a:lnTo>
                    <a:pt x="2984" y="103"/>
                  </a:lnTo>
                  <a:lnTo>
                    <a:pt x="2986" y="129"/>
                  </a:lnTo>
                  <a:lnTo>
                    <a:pt x="2986" y="1720"/>
                  </a:lnTo>
                  <a:lnTo>
                    <a:pt x="2984" y="1745"/>
                  </a:lnTo>
                  <a:lnTo>
                    <a:pt x="2977" y="1770"/>
                  </a:lnTo>
                  <a:lnTo>
                    <a:pt x="2965" y="1791"/>
                  </a:lnTo>
                  <a:lnTo>
                    <a:pt x="2950" y="1811"/>
                  </a:lnTo>
                  <a:lnTo>
                    <a:pt x="2930" y="1826"/>
                  </a:lnTo>
                  <a:lnTo>
                    <a:pt x="2909" y="1838"/>
                  </a:lnTo>
                  <a:lnTo>
                    <a:pt x="2885" y="1846"/>
                  </a:lnTo>
                  <a:lnTo>
                    <a:pt x="2859" y="1849"/>
                  </a:lnTo>
                  <a:lnTo>
                    <a:pt x="128" y="1849"/>
                  </a:lnTo>
                  <a:lnTo>
                    <a:pt x="103" y="1846"/>
                  </a:lnTo>
                  <a:lnTo>
                    <a:pt x="78" y="1838"/>
                  </a:lnTo>
                  <a:lnTo>
                    <a:pt x="57" y="1826"/>
                  </a:lnTo>
                  <a:lnTo>
                    <a:pt x="38" y="1811"/>
                  </a:lnTo>
                  <a:lnTo>
                    <a:pt x="22" y="1791"/>
                  </a:lnTo>
                  <a:lnTo>
                    <a:pt x="10" y="1770"/>
                  </a:lnTo>
                  <a:lnTo>
                    <a:pt x="3" y="1745"/>
                  </a:lnTo>
                  <a:lnTo>
                    <a:pt x="0" y="1720"/>
                  </a:lnTo>
                  <a:lnTo>
                    <a:pt x="0" y="129"/>
                  </a:lnTo>
                  <a:lnTo>
                    <a:pt x="3" y="103"/>
                  </a:lnTo>
                  <a:lnTo>
                    <a:pt x="10" y="79"/>
                  </a:lnTo>
                  <a:lnTo>
                    <a:pt x="22" y="57"/>
                  </a:lnTo>
                  <a:lnTo>
                    <a:pt x="38" y="38"/>
                  </a:lnTo>
                  <a:lnTo>
                    <a:pt x="57" y="23"/>
                  </a:lnTo>
                  <a:lnTo>
                    <a:pt x="78" y="10"/>
                  </a:lnTo>
                  <a:lnTo>
                    <a:pt x="103" y="3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50" name="Freeform 234">
              <a:extLst>
                <a:ext uri="{FF2B5EF4-FFF2-40B4-BE49-F238E27FC236}">
                  <a16:creationId xmlns:a16="http://schemas.microsoft.com/office/drawing/2014/main" id="{94757324-B3CA-455B-B00B-2907CE21B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100" y="4981576"/>
              <a:ext cx="1057275" cy="52388"/>
            </a:xfrm>
            <a:custGeom>
              <a:avLst/>
              <a:gdLst>
                <a:gd name="T0" fmla="*/ 3297 w 3328"/>
                <a:gd name="T1" fmla="*/ 0 h 164"/>
                <a:gd name="T2" fmla="*/ 3318 w 3328"/>
                <a:gd name="T3" fmla="*/ 10 h 164"/>
                <a:gd name="T4" fmla="*/ 3328 w 3328"/>
                <a:gd name="T5" fmla="*/ 30 h 164"/>
                <a:gd name="T6" fmla="*/ 3324 w 3328"/>
                <a:gd name="T7" fmla="*/ 53 h 164"/>
                <a:gd name="T8" fmla="*/ 3305 w 3328"/>
                <a:gd name="T9" fmla="*/ 72 h 164"/>
                <a:gd name="T10" fmla="*/ 3260 w 3328"/>
                <a:gd name="T11" fmla="*/ 88 h 164"/>
                <a:gd name="T12" fmla="*/ 3190 w 3328"/>
                <a:gd name="T13" fmla="*/ 103 h 164"/>
                <a:gd name="T14" fmla="*/ 3098 w 3328"/>
                <a:gd name="T15" fmla="*/ 115 h 164"/>
                <a:gd name="T16" fmla="*/ 2988 w 3328"/>
                <a:gd name="T17" fmla="*/ 126 h 164"/>
                <a:gd name="T18" fmla="*/ 2865 w 3328"/>
                <a:gd name="T19" fmla="*/ 134 h 164"/>
                <a:gd name="T20" fmla="*/ 2731 w 3328"/>
                <a:gd name="T21" fmla="*/ 143 h 164"/>
                <a:gd name="T22" fmla="*/ 2589 w 3328"/>
                <a:gd name="T23" fmla="*/ 149 h 164"/>
                <a:gd name="T24" fmla="*/ 2444 w 3328"/>
                <a:gd name="T25" fmla="*/ 153 h 164"/>
                <a:gd name="T26" fmla="*/ 2297 w 3328"/>
                <a:gd name="T27" fmla="*/ 157 h 164"/>
                <a:gd name="T28" fmla="*/ 2154 w 3328"/>
                <a:gd name="T29" fmla="*/ 160 h 164"/>
                <a:gd name="T30" fmla="*/ 2019 w 3328"/>
                <a:gd name="T31" fmla="*/ 162 h 164"/>
                <a:gd name="T32" fmla="*/ 1893 w 3328"/>
                <a:gd name="T33" fmla="*/ 163 h 164"/>
                <a:gd name="T34" fmla="*/ 1781 w 3328"/>
                <a:gd name="T35" fmla="*/ 164 h 164"/>
                <a:gd name="T36" fmla="*/ 1686 w 3328"/>
                <a:gd name="T37" fmla="*/ 164 h 164"/>
                <a:gd name="T38" fmla="*/ 1510 w 3328"/>
                <a:gd name="T39" fmla="*/ 164 h 164"/>
                <a:gd name="T40" fmla="*/ 1245 w 3328"/>
                <a:gd name="T41" fmla="*/ 161 h 164"/>
                <a:gd name="T42" fmla="*/ 995 w 3328"/>
                <a:gd name="T43" fmla="*/ 157 h 164"/>
                <a:gd name="T44" fmla="*/ 764 w 3328"/>
                <a:gd name="T45" fmla="*/ 150 h 164"/>
                <a:gd name="T46" fmla="*/ 557 w 3328"/>
                <a:gd name="T47" fmla="*/ 142 h 164"/>
                <a:gd name="T48" fmla="*/ 416 w 3328"/>
                <a:gd name="T49" fmla="*/ 133 h 164"/>
                <a:gd name="T50" fmla="*/ 303 w 3328"/>
                <a:gd name="T51" fmla="*/ 125 h 164"/>
                <a:gd name="T52" fmla="*/ 214 w 3328"/>
                <a:gd name="T53" fmla="*/ 116 h 164"/>
                <a:gd name="T54" fmla="*/ 145 w 3328"/>
                <a:gd name="T55" fmla="*/ 107 h 164"/>
                <a:gd name="T56" fmla="*/ 94 w 3328"/>
                <a:gd name="T57" fmla="*/ 99 h 164"/>
                <a:gd name="T58" fmla="*/ 58 w 3328"/>
                <a:gd name="T59" fmla="*/ 89 h 164"/>
                <a:gd name="T60" fmla="*/ 35 w 3328"/>
                <a:gd name="T61" fmla="*/ 81 h 164"/>
                <a:gd name="T62" fmla="*/ 19 w 3328"/>
                <a:gd name="T63" fmla="*/ 73 h 164"/>
                <a:gd name="T64" fmla="*/ 11 w 3328"/>
                <a:gd name="T65" fmla="*/ 66 h 164"/>
                <a:gd name="T66" fmla="*/ 6 w 3328"/>
                <a:gd name="T67" fmla="*/ 59 h 164"/>
                <a:gd name="T68" fmla="*/ 0 w 3328"/>
                <a:gd name="T69" fmla="*/ 33 h 164"/>
                <a:gd name="T70" fmla="*/ 11 w 3328"/>
                <a:gd name="T71" fmla="*/ 10 h 164"/>
                <a:gd name="T72" fmla="*/ 34 w 3328"/>
                <a:gd name="T7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28" h="164">
                  <a:moveTo>
                    <a:pt x="34" y="0"/>
                  </a:moveTo>
                  <a:lnTo>
                    <a:pt x="3297" y="0"/>
                  </a:lnTo>
                  <a:lnTo>
                    <a:pt x="3309" y="3"/>
                  </a:lnTo>
                  <a:lnTo>
                    <a:pt x="3318" y="10"/>
                  </a:lnTo>
                  <a:lnTo>
                    <a:pt x="3325" y="19"/>
                  </a:lnTo>
                  <a:lnTo>
                    <a:pt x="3328" y="30"/>
                  </a:lnTo>
                  <a:lnTo>
                    <a:pt x="3328" y="42"/>
                  </a:lnTo>
                  <a:lnTo>
                    <a:pt x="3324" y="53"/>
                  </a:lnTo>
                  <a:lnTo>
                    <a:pt x="3317" y="63"/>
                  </a:lnTo>
                  <a:lnTo>
                    <a:pt x="3305" y="72"/>
                  </a:lnTo>
                  <a:lnTo>
                    <a:pt x="3286" y="80"/>
                  </a:lnTo>
                  <a:lnTo>
                    <a:pt x="3260" y="88"/>
                  </a:lnTo>
                  <a:lnTo>
                    <a:pt x="3228" y="96"/>
                  </a:lnTo>
                  <a:lnTo>
                    <a:pt x="3190" y="103"/>
                  </a:lnTo>
                  <a:lnTo>
                    <a:pt x="3146" y="109"/>
                  </a:lnTo>
                  <a:lnTo>
                    <a:pt x="3098" y="115"/>
                  </a:lnTo>
                  <a:lnTo>
                    <a:pt x="3045" y="121"/>
                  </a:lnTo>
                  <a:lnTo>
                    <a:pt x="2988" y="126"/>
                  </a:lnTo>
                  <a:lnTo>
                    <a:pt x="2928" y="130"/>
                  </a:lnTo>
                  <a:lnTo>
                    <a:pt x="2865" y="134"/>
                  </a:lnTo>
                  <a:lnTo>
                    <a:pt x="2799" y="139"/>
                  </a:lnTo>
                  <a:lnTo>
                    <a:pt x="2731" y="143"/>
                  </a:lnTo>
                  <a:lnTo>
                    <a:pt x="2661" y="146"/>
                  </a:lnTo>
                  <a:lnTo>
                    <a:pt x="2589" y="149"/>
                  </a:lnTo>
                  <a:lnTo>
                    <a:pt x="2516" y="151"/>
                  </a:lnTo>
                  <a:lnTo>
                    <a:pt x="2444" y="153"/>
                  </a:lnTo>
                  <a:lnTo>
                    <a:pt x="2370" y="155"/>
                  </a:lnTo>
                  <a:lnTo>
                    <a:pt x="2297" y="157"/>
                  </a:lnTo>
                  <a:lnTo>
                    <a:pt x="2226" y="159"/>
                  </a:lnTo>
                  <a:lnTo>
                    <a:pt x="2154" y="160"/>
                  </a:lnTo>
                  <a:lnTo>
                    <a:pt x="2085" y="161"/>
                  </a:lnTo>
                  <a:lnTo>
                    <a:pt x="2019" y="162"/>
                  </a:lnTo>
                  <a:lnTo>
                    <a:pt x="1955" y="162"/>
                  </a:lnTo>
                  <a:lnTo>
                    <a:pt x="1893" y="163"/>
                  </a:lnTo>
                  <a:lnTo>
                    <a:pt x="1835" y="163"/>
                  </a:lnTo>
                  <a:lnTo>
                    <a:pt x="1781" y="164"/>
                  </a:lnTo>
                  <a:lnTo>
                    <a:pt x="1732" y="164"/>
                  </a:lnTo>
                  <a:lnTo>
                    <a:pt x="1686" y="164"/>
                  </a:lnTo>
                  <a:lnTo>
                    <a:pt x="1646" y="164"/>
                  </a:lnTo>
                  <a:lnTo>
                    <a:pt x="1510" y="164"/>
                  </a:lnTo>
                  <a:lnTo>
                    <a:pt x="1377" y="163"/>
                  </a:lnTo>
                  <a:lnTo>
                    <a:pt x="1245" y="161"/>
                  </a:lnTo>
                  <a:lnTo>
                    <a:pt x="1118" y="159"/>
                  </a:lnTo>
                  <a:lnTo>
                    <a:pt x="995" y="157"/>
                  </a:lnTo>
                  <a:lnTo>
                    <a:pt x="877" y="154"/>
                  </a:lnTo>
                  <a:lnTo>
                    <a:pt x="764" y="150"/>
                  </a:lnTo>
                  <a:lnTo>
                    <a:pt x="657" y="146"/>
                  </a:lnTo>
                  <a:lnTo>
                    <a:pt x="557" y="142"/>
                  </a:lnTo>
                  <a:lnTo>
                    <a:pt x="484" y="138"/>
                  </a:lnTo>
                  <a:lnTo>
                    <a:pt x="416" y="133"/>
                  </a:lnTo>
                  <a:lnTo>
                    <a:pt x="357" y="129"/>
                  </a:lnTo>
                  <a:lnTo>
                    <a:pt x="303" y="125"/>
                  </a:lnTo>
                  <a:lnTo>
                    <a:pt x="256" y="120"/>
                  </a:lnTo>
                  <a:lnTo>
                    <a:pt x="214" y="116"/>
                  </a:lnTo>
                  <a:lnTo>
                    <a:pt x="177" y="112"/>
                  </a:lnTo>
                  <a:lnTo>
                    <a:pt x="145" y="107"/>
                  </a:lnTo>
                  <a:lnTo>
                    <a:pt x="117" y="103"/>
                  </a:lnTo>
                  <a:lnTo>
                    <a:pt x="94" y="99"/>
                  </a:lnTo>
                  <a:lnTo>
                    <a:pt x="74" y="94"/>
                  </a:lnTo>
                  <a:lnTo>
                    <a:pt x="58" y="89"/>
                  </a:lnTo>
                  <a:lnTo>
                    <a:pt x="45" y="85"/>
                  </a:lnTo>
                  <a:lnTo>
                    <a:pt x="35" y="81"/>
                  </a:lnTo>
                  <a:lnTo>
                    <a:pt x="26" y="77"/>
                  </a:lnTo>
                  <a:lnTo>
                    <a:pt x="19" y="73"/>
                  </a:lnTo>
                  <a:lnTo>
                    <a:pt x="15" y="69"/>
                  </a:lnTo>
                  <a:lnTo>
                    <a:pt x="11" y="66"/>
                  </a:lnTo>
                  <a:lnTo>
                    <a:pt x="9" y="62"/>
                  </a:lnTo>
                  <a:lnTo>
                    <a:pt x="6" y="59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4" y="20"/>
                  </a:lnTo>
                  <a:lnTo>
                    <a:pt x="11" y="10"/>
                  </a:lnTo>
                  <a:lnTo>
                    <a:pt x="21" y="3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4196" y="6577096"/>
            <a:ext cx="307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</a:t>
            </a:r>
            <a:r>
              <a:rPr lang="en-US" sz="800" dirty="0" err="1"/>
              <a:t>eCUST</a:t>
            </a:r>
            <a:r>
              <a:rPr lang="en-US" sz="800" dirty="0"/>
              <a:t> - Enterprise Customer Web Application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C90B00A-BB24-48C8-87BC-16EDAFD7F484}"/>
              </a:ext>
            </a:extLst>
          </p:cNvPr>
          <p:cNvGrpSpPr/>
          <p:nvPr/>
        </p:nvGrpSpPr>
        <p:grpSpPr>
          <a:xfrm>
            <a:off x="52672" y="92236"/>
            <a:ext cx="12039775" cy="660400"/>
            <a:chOff x="-621" y="2770632"/>
            <a:chExt cx="8498587" cy="495300"/>
          </a:xfrm>
        </p:grpSpPr>
        <p:sp>
          <p:nvSpPr>
            <p:cNvPr id="42" name="Flowchart: Card 41">
              <a:hlinkClick r:id="rId3" action="ppaction://hlinksldjump"/>
              <a:extLst>
                <a:ext uri="{FF2B5EF4-FFF2-40B4-BE49-F238E27FC236}">
                  <a16:creationId xmlns:a16="http://schemas.microsoft.com/office/drawing/2014/main" id="{12FCDC51-B5B1-4A65-A97C-921769530CD0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43" name="Flowchart: Card 42">
              <a:hlinkClick r:id="" action="ppaction://noaction"/>
              <a:extLst>
                <a:ext uri="{FF2B5EF4-FFF2-40B4-BE49-F238E27FC236}">
                  <a16:creationId xmlns:a16="http://schemas.microsoft.com/office/drawing/2014/main" id="{C43CAED2-E35A-4965-8A66-7886088F7A69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51" name="Flowchart: Card 50">
              <a:hlinkClick r:id="" action="ppaction://noaction"/>
              <a:extLst>
                <a:ext uri="{FF2B5EF4-FFF2-40B4-BE49-F238E27FC236}">
                  <a16:creationId xmlns:a16="http://schemas.microsoft.com/office/drawing/2014/main" id="{452F17FE-E245-4020-B30A-E61CE426F0F4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52" name="Flowchart: Card 51">
              <a:hlinkClick r:id="" action="ppaction://noaction"/>
              <a:extLst>
                <a:ext uri="{FF2B5EF4-FFF2-40B4-BE49-F238E27FC236}">
                  <a16:creationId xmlns:a16="http://schemas.microsoft.com/office/drawing/2014/main" id="{EC8E02EB-E8F1-4EFE-A061-6686C3513884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53" name="Flowchart: Card 52">
              <a:hlinkClick r:id="rId4" action="ppaction://hlinksldjump"/>
              <a:extLst>
                <a:ext uri="{FF2B5EF4-FFF2-40B4-BE49-F238E27FC236}">
                  <a16:creationId xmlns:a16="http://schemas.microsoft.com/office/drawing/2014/main" id="{1A827A24-376C-4F2C-A3C3-6C3761B38C5D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54" name="Flowchart: Card 53">
              <a:hlinkClick r:id="" action="ppaction://noaction"/>
              <a:extLst>
                <a:ext uri="{FF2B5EF4-FFF2-40B4-BE49-F238E27FC236}">
                  <a16:creationId xmlns:a16="http://schemas.microsoft.com/office/drawing/2014/main" id="{4494034D-FCEB-4817-9048-08C78020E70B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55" name="Flowchart: Card 54">
              <a:hlinkClick r:id="" action="ppaction://noaction"/>
              <a:extLst>
                <a:ext uri="{FF2B5EF4-FFF2-40B4-BE49-F238E27FC236}">
                  <a16:creationId xmlns:a16="http://schemas.microsoft.com/office/drawing/2014/main" id="{19B38E0B-8990-4978-9D1F-341C964EB884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25D75894-C49E-4D37-83FD-F04F28199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0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8" grpId="0" animBg="1"/>
      <p:bldP spid="9" grpId="0" animBg="1"/>
      <p:bldP spid="34" grpId="0" animBg="1"/>
      <p:bldP spid="40" grpId="0" animBg="1"/>
      <p:bldP spid="117" grpId="0" animBg="1"/>
      <p:bldP spid="118" grpId="0" animBg="1"/>
      <p:bldP spid="119" grpId="0"/>
      <p:bldP spid="120" grpId="0"/>
      <p:bldP spid="121" grpId="0"/>
      <p:bldP spid="122" grpId="0"/>
      <p:bldP spid="1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2ED3C23-5DFF-442D-9548-9E2E3D8445EE}"/>
              </a:ext>
            </a:extLst>
          </p:cNvPr>
          <p:cNvGrpSpPr/>
          <p:nvPr/>
        </p:nvGrpSpPr>
        <p:grpSpPr>
          <a:xfrm>
            <a:off x="1764647" y="92236"/>
            <a:ext cx="10327800" cy="660400"/>
            <a:chOff x="1207821" y="2770632"/>
            <a:chExt cx="7290145" cy="495300"/>
          </a:xfrm>
        </p:grpSpPr>
        <p:sp>
          <p:nvSpPr>
            <p:cNvPr id="25" name="Flowchart: Card 24">
              <a:hlinkClick r:id="rId3" action="ppaction://hlinksldjump"/>
              <a:extLst>
                <a:ext uri="{FF2B5EF4-FFF2-40B4-BE49-F238E27FC236}">
                  <a16:creationId xmlns:a16="http://schemas.microsoft.com/office/drawing/2014/main" id="{4136A6CB-99D0-409B-8930-B8567FAA088C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29" name="Flowchart: Card 28">
              <a:hlinkClick r:id="" action="ppaction://noaction"/>
              <a:extLst>
                <a:ext uri="{FF2B5EF4-FFF2-40B4-BE49-F238E27FC236}">
                  <a16:creationId xmlns:a16="http://schemas.microsoft.com/office/drawing/2014/main" id="{9F03B6CE-3D03-4171-B966-D37ACC5E161B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32" name="Flowchart: Card 31">
              <a:hlinkClick r:id="" action="ppaction://noaction"/>
              <a:extLst>
                <a:ext uri="{FF2B5EF4-FFF2-40B4-BE49-F238E27FC236}">
                  <a16:creationId xmlns:a16="http://schemas.microsoft.com/office/drawing/2014/main" id="{FEA77740-E83F-4CDB-9310-5DEA9FB2C59A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33" name="Flowchart: Card 32">
              <a:hlinkClick r:id="" action="ppaction://noaction"/>
              <a:extLst>
                <a:ext uri="{FF2B5EF4-FFF2-40B4-BE49-F238E27FC236}">
                  <a16:creationId xmlns:a16="http://schemas.microsoft.com/office/drawing/2014/main" id="{A364B0DA-00D2-4F64-A180-7035784E9E10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35" name="Flowchart: Card 34">
              <a:hlinkClick r:id="" action="ppaction://noaction"/>
              <a:extLst>
                <a:ext uri="{FF2B5EF4-FFF2-40B4-BE49-F238E27FC236}">
                  <a16:creationId xmlns:a16="http://schemas.microsoft.com/office/drawing/2014/main" id="{128D626D-117A-4699-9C1C-0C869EBD8743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36" name="Flowchart: Card 35">
              <a:hlinkClick r:id="" action="ppaction://noaction"/>
              <a:extLst>
                <a:ext uri="{FF2B5EF4-FFF2-40B4-BE49-F238E27FC236}">
                  <a16:creationId xmlns:a16="http://schemas.microsoft.com/office/drawing/2014/main" id="{88F0397C-D647-476E-8606-2402630C4BFA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99CCAF4-107C-48F1-8FBB-3DBAFA370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16F943-5028-4921-944A-5DC645358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09" y="855662"/>
            <a:ext cx="10220361" cy="1440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7E223-BAF4-4E3D-A509-A36D482E7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08" y="2313650"/>
            <a:ext cx="11598965" cy="3734725"/>
          </a:xfrm>
          <a:prstGeom prst="rect">
            <a:avLst/>
          </a:prstGeom>
        </p:spPr>
      </p:pic>
      <p:sp>
        <p:nvSpPr>
          <p:cNvPr id="15" name="Flowchart: Card 14">
            <a:hlinkClick r:id="rId7" action="ppaction://hlinksldjump"/>
            <a:extLst>
              <a:ext uri="{FF2B5EF4-FFF2-40B4-BE49-F238E27FC236}">
                <a16:creationId xmlns:a16="http://schemas.microsoft.com/office/drawing/2014/main" id="{B4D2DE65-0B2A-4559-B1F3-82392C5A2EBA}"/>
              </a:ext>
            </a:extLst>
          </p:cNvPr>
          <p:cNvSpPr/>
          <p:nvPr/>
        </p:nvSpPr>
        <p:spPr>
          <a:xfrm flipH="1">
            <a:off x="1872" y="71916"/>
            <a:ext cx="1684035" cy="660400"/>
          </a:xfrm>
          <a:prstGeom prst="flowChartPunchedCard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21917" tIns="60959" rIns="121917" bIns="609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General Overview</a:t>
            </a:r>
          </a:p>
        </p:txBody>
      </p:sp>
    </p:spTree>
    <p:extLst>
      <p:ext uri="{BB962C8B-B14F-4D97-AF65-F5344CB8AC3E}">
        <p14:creationId xmlns:p14="http://schemas.microsoft.com/office/powerpoint/2010/main" val="354155520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2ED3C23-5DFF-442D-9548-9E2E3D8445EE}"/>
              </a:ext>
            </a:extLst>
          </p:cNvPr>
          <p:cNvGrpSpPr/>
          <p:nvPr/>
        </p:nvGrpSpPr>
        <p:grpSpPr>
          <a:xfrm>
            <a:off x="1764647" y="92236"/>
            <a:ext cx="10327800" cy="660400"/>
            <a:chOff x="1207821" y="2770632"/>
            <a:chExt cx="7290145" cy="495300"/>
          </a:xfrm>
        </p:grpSpPr>
        <p:sp>
          <p:nvSpPr>
            <p:cNvPr id="25" name="Flowchart: Card 24">
              <a:hlinkClick r:id="rId3" action="ppaction://hlinksldjump"/>
              <a:extLst>
                <a:ext uri="{FF2B5EF4-FFF2-40B4-BE49-F238E27FC236}">
                  <a16:creationId xmlns:a16="http://schemas.microsoft.com/office/drawing/2014/main" id="{4136A6CB-99D0-409B-8930-B8567FAA088C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29" name="Flowchart: Card 28">
              <a:hlinkClick r:id="" action="ppaction://noaction"/>
              <a:extLst>
                <a:ext uri="{FF2B5EF4-FFF2-40B4-BE49-F238E27FC236}">
                  <a16:creationId xmlns:a16="http://schemas.microsoft.com/office/drawing/2014/main" id="{9F03B6CE-3D03-4171-B966-D37ACC5E161B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32" name="Flowchart: Card 31">
              <a:hlinkClick r:id="" action="ppaction://noaction"/>
              <a:extLst>
                <a:ext uri="{FF2B5EF4-FFF2-40B4-BE49-F238E27FC236}">
                  <a16:creationId xmlns:a16="http://schemas.microsoft.com/office/drawing/2014/main" id="{FEA77740-E83F-4CDB-9310-5DEA9FB2C59A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33" name="Flowchart: Card 32">
              <a:hlinkClick r:id="" action="ppaction://noaction"/>
              <a:extLst>
                <a:ext uri="{FF2B5EF4-FFF2-40B4-BE49-F238E27FC236}">
                  <a16:creationId xmlns:a16="http://schemas.microsoft.com/office/drawing/2014/main" id="{A364B0DA-00D2-4F64-A180-7035784E9E10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35" name="Flowchart: Card 34">
              <a:hlinkClick r:id="" action="ppaction://noaction"/>
              <a:extLst>
                <a:ext uri="{FF2B5EF4-FFF2-40B4-BE49-F238E27FC236}">
                  <a16:creationId xmlns:a16="http://schemas.microsoft.com/office/drawing/2014/main" id="{128D626D-117A-4699-9C1C-0C869EBD8743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36" name="Flowchart: Card 35">
              <a:hlinkClick r:id="" action="ppaction://noaction"/>
              <a:extLst>
                <a:ext uri="{FF2B5EF4-FFF2-40B4-BE49-F238E27FC236}">
                  <a16:creationId xmlns:a16="http://schemas.microsoft.com/office/drawing/2014/main" id="{88F0397C-D647-476E-8606-2402630C4BFA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99CCAF4-107C-48F1-8FBB-3DBAFA370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1276A7-88F6-467F-AA01-21AA26539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92" y="752636"/>
            <a:ext cx="9616614" cy="2839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01C31-8678-4D59-B3A8-27B3830A0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792" y="3687674"/>
            <a:ext cx="9616615" cy="2858108"/>
          </a:xfrm>
          <a:prstGeom prst="rect">
            <a:avLst/>
          </a:prstGeom>
        </p:spPr>
      </p:pic>
      <p:sp>
        <p:nvSpPr>
          <p:cNvPr id="16" name="Flowchart: Card 15">
            <a:hlinkClick r:id="rId7" action="ppaction://hlinksldjump"/>
            <a:extLst>
              <a:ext uri="{FF2B5EF4-FFF2-40B4-BE49-F238E27FC236}">
                <a16:creationId xmlns:a16="http://schemas.microsoft.com/office/drawing/2014/main" id="{8C47F209-BB6F-411B-9793-529EBF3A9F72}"/>
              </a:ext>
            </a:extLst>
          </p:cNvPr>
          <p:cNvSpPr/>
          <p:nvPr/>
        </p:nvSpPr>
        <p:spPr>
          <a:xfrm flipH="1">
            <a:off x="22192" y="71916"/>
            <a:ext cx="1684035" cy="660400"/>
          </a:xfrm>
          <a:prstGeom prst="flowChartPunchedCard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21917" tIns="60959" rIns="121917" bIns="609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General Overview</a:t>
            </a:r>
          </a:p>
        </p:txBody>
      </p:sp>
    </p:spTree>
    <p:extLst>
      <p:ext uri="{BB962C8B-B14F-4D97-AF65-F5344CB8AC3E}">
        <p14:creationId xmlns:p14="http://schemas.microsoft.com/office/powerpoint/2010/main" val="19673439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656A368-C203-43B1-9249-90BFFC762B6E}"/>
              </a:ext>
            </a:extLst>
          </p:cNvPr>
          <p:cNvGrpSpPr/>
          <p:nvPr/>
        </p:nvGrpSpPr>
        <p:grpSpPr>
          <a:xfrm>
            <a:off x="0" y="0"/>
            <a:ext cx="12039775" cy="660400"/>
            <a:chOff x="-621" y="2770632"/>
            <a:chExt cx="8498587" cy="495300"/>
          </a:xfrm>
        </p:grpSpPr>
        <p:sp>
          <p:nvSpPr>
            <p:cNvPr id="18" name="Flowchart: Card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BA385373-237D-4B59-8536-18653CFFED1D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21" name="Flowchart: Card 20">
              <a:hlinkClick r:id="" action="ppaction://noaction"/>
              <a:extLst>
                <a:ext uri="{FF2B5EF4-FFF2-40B4-BE49-F238E27FC236}">
                  <a16:creationId xmlns:a16="http://schemas.microsoft.com/office/drawing/2014/main" id="{02ECE538-82DE-4250-9605-0B049EDFFF26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22" name="Flowchart: Card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0D00801E-8DC1-47AB-BDB9-128DD69602A2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23" name="Flowchart: Card 22">
              <a:hlinkClick r:id="" action="ppaction://noaction"/>
              <a:extLst>
                <a:ext uri="{FF2B5EF4-FFF2-40B4-BE49-F238E27FC236}">
                  <a16:creationId xmlns:a16="http://schemas.microsoft.com/office/drawing/2014/main" id="{4C585370-3920-4EE7-921F-A01AD583BBEF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24" name="Flowchart: Card 23">
              <a:hlinkClick r:id="" action="ppaction://noaction"/>
              <a:extLst>
                <a:ext uri="{FF2B5EF4-FFF2-40B4-BE49-F238E27FC236}">
                  <a16:creationId xmlns:a16="http://schemas.microsoft.com/office/drawing/2014/main" id="{221AAF6B-C5D2-416B-905B-67D9A8C51821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sp>
        <p:nvSpPr>
          <p:cNvPr id="13" name="Flowchart: Card 12">
            <a:hlinkClick r:id="" action="ppaction://noaction"/>
            <a:extLst>
              <a:ext uri="{FF2B5EF4-FFF2-40B4-BE49-F238E27FC236}">
                <a16:creationId xmlns:a16="http://schemas.microsoft.com/office/drawing/2014/main" id="{9B8B5E56-C2FF-48E7-AE56-42DBAF94C254}"/>
              </a:ext>
            </a:extLst>
          </p:cNvPr>
          <p:cNvSpPr/>
          <p:nvPr/>
        </p:nvSpPr>
        <p:spPr>
          <a:xfrm flipH="1">
            <a:off x="3482470" y="-9938"/>
            <a:ext cx="1684035" cy="670192"/>
          </a:xfrm>
          <a:prstGeom prst="flowChartPunchedCard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21917" tIns="60959" rIns="121917" bIns="609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Know Your Enemy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EB9D8-CF4B-448A-AA24-81D52FE3A90B}"/>
              </a:ext>
            </a:extLst>
          </p:cNvPr>
          <p:cNvSpPr txBox="1"/>
          <p:nvPr/>
        </p:nvSpPr>
        <p:spPr>
          <a:xfrm>
            <a:off x="284480" y="1371600"/>
            <a:ext cx="114401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Price Elasticity</a:t>
            </a:r>
          </a:p>
          <a:p>
            <a:endParaRPr lang="en-US" dirty="0"/>
          </a:p>
          <a:p>
            <a:r>
              <a:rPr lang="en-US" sz="2400" dirty="0"/>
              <a:t>The measure to know the responsiveness of the sales of a brand to a change in its price / competitor’s price</a:t>
            </a:r>
          </a:p>
          <a:p>
            <a:endParaRPr lang="en-US" dirty="0"/>
          </a:p>
          <a:p>
            <a:r>
              <a:rPr lang="el-GR" sz="2800" dirty="0"/>
              <a:t>η</a:t>
            </a:r>
            <a:r>
              <a:rPr lang="en-US" sz="2800" dirty="0"/>
              <a:t> = (</a:t>
            </a:r>
            <a:r>
              <a:rPr lang="el-GR" sz="2800" dirty="0"/>
              <a:t>δ</a:t>
            </a:r>
            <a:r>
              <a:rPr lang="en-US" sz="2800" dirty="0"/>
              <a:t>Sales/ </a:t>
            </a:r>
            <a:r>
              <a:rPr lang="el-GR" sz="2800" dirty="0"/>
              <a:t>δ</a:t>
            </a:r>
            <a:r>
              <a:rPr lang="en-US" sz="2800" dirty="0"/>
              <a:t>Price) * (Average Price / Average Sales)</a:t>
            </a:r>
          </a:p>
          <a:p>
            <a:r>
              <a:rPr lang="el-GR" sz="2800" dirty="0"/>
              <a:t>η</a:t>
            </a:r>
            <a:r>
              <a:rPr lang="en-US" sz="2800" dirty="0"/>
              <a:t>(x,y) = (</a:t>
            </a:r>
            <a:r>
              <a:rPr lang="el-GR" sz="2800" dirty="0"/>
              <a:t>δ</a:t>
            </a:r>
            <a:r>
              <a:rPr lang="en-US" sz="2800" dirty="0"/>
              <a:t>Sales(x)/ </a:t>
            </a:r>
            <a:r>
              <a:rPr lang="el-GR" sz="2800" dirty="0"/>
              <a:t>δ</a:t>
            </a:r>
            <a:r>
              <a:rPr lang="en-US" sz="2800" dirty="0"/>
              <a:t>Price(y)) * (Average Price(y) / Average Sales(x))</a:t>
            </a:r>
          </a:p>
          <a:p>
            <a:endParaRPr lang="en-US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331324-F8CB-49CA-9693-889EB3282C25}"/>
              </a:ext>
            </a:extLst>
          </p:cNvPr>
          <p:cNvSpPr/>
          <p:nvPr/>
        </p:nvSpPr>
        <p:spPr>
          <a:xfrm>
            <a:off x="1215527" y="4871720"/>
            <a:ext cx="3108960" cy="1229360"/>
          </a:xfrm>
          <a:prstGeom prst="roundRect">
            <a:avLst/>
          </a:prstGeom>
          <a:solidFill>
            <a:srgbClr val="FE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Self Price Elasticity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C4783F-2080-4CFE-AB5D-BCA07D0D4B01}"/>
              </a:ext>
            </a:extLst>
          </p:cNvPr>
          <p:cNvSpPr/>
          <p:nvPr/>
        </p:nvSpPr>
        <p:spPr>
          <a:xfrm>
            <a:off x="6881637" y="4884440"/>
            <a:ext cx="3325637" cy="1229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Cross Price Elasticity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33AD468-EABC-435D-974E-9A147DD1B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  <p:sp>
        <p:nvSpPr>
          <p:cNvPr id="26" name="Flowchart: Card 25">
            <a:hlinkClick r:id="" action="ppaction://noaction"/>
            <a:extLst>
              <a:ext uri="{FF2B5EF4-FFF2-40B4-BE49-F238E27FC236}">
                <a16:creationId xmlns:a16="http://schemas.microsoft.com/office/drawing/2014/main" id="{E19D1BC5-374C-4408-8464-3E0021D691A0}"/>
              </a:ext>
            </a:extLst>
          </p:cNvPr>
          <p:cNvSpPr/>
          <p:nvPr/>
        </p:nvSpPr>
        <p:spPr>
          <a:xfrm flipH="1">
            <a:off x="5210223" y="-12295"/>
            <a:ext cx="1684035" cy="660400"/>
          </a:xfrm>
          <a:prstGeom prst="flowChartPunchedCard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21917" tIns="60959" rIns="121917" bIns="609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How Long Customer Stays?</a:t>
            </a:r>
          </a:p>
        </p:txBody>
      </p:sp>
    </p:spTree>
    <p:extLst>
      <p:ext uri="{BB962C8B-B14F-4D97-AF65-F5344CB8AC3E}">
        <p14:creationId xmlns:p14="http://schemas.microsoft.com/office/powerpoint/2010/main" val="100608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656A368-C203-43B1-9249-90BFFC762B6E}"/>
              </a:ext>
            </a:extLst>
          </p:cNvPr>
          <p:cNvGrpSpPr/>
          <p:nvPr/>
        </p:nvGrpSpPr>
        <p:grpSpPr>
          <a:xfrm>
            <a:off x="0" y="0"/>
            <a:ext cx="12039775" cy="660400"/>
            <a:chOff x="-621" y="2770632"/>
            <a:chExt cx="8498587" cy="495300"/>
          </a:xfrm>
        </p:grpSpPr>
        <p:sp>
          <p:nvSpPr>
            <p:cNvPr id="18" name="Flowchart: Card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BA385373-237D-4B59-8536-18653CFFED1D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21" name="Flowchart: Card 20">
              <a:hlinkClick r:id="" action="ppaction://noaction"/>
              <a:extLst>
                <a:ext uri="{FF2B5EF4-FFF2-40B4-BE49-F238E27FC236}">
                  <a16:creationId xmlns:a16="http://schemas.microsoft.com/office/drawing/2014/main" id="{02ECE538-82DE-4250-9605-0B049EDFFF26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22" name="Flowchart: Card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0D00801E-8DC1-47AB-BDB9-128DD69602A2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23" name="Flowchart: Card 22">
              <a:hlinkClick r:id="" action="ppaction://noaction"/>
              <a:extLst>
                <a:ext uri="{FF2B5EF4-FFF2-40B4-BE49-F238E27FC236}">
                  <a16:creationId xmlns:a16="http://schemas.microsoft.com/office/drawing/2014/main" id="{4C585370-3920-4EE7-921F-A01AD583BBEF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24" name="Flowchart: Card 23">
              <a:hlinkClick r:id="" action="ppaction://noaction"/>
              <a:extLst>
                <a:ext uri="{FF2B5EF4-FFF2-40B4-BE49-F238E27FC236}">
                  <a16:creationId xmlns:a16="http://schemas.microsoft.com/office/drawing/2014/main" id="{221AAF6B-C5D2-416B-905B-67D9A8C51821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sp>
        <p:nvSpPr>
          <p:cNvPr id="13" name="Flowchart: Card 12">
            <a:hlinkClick r:id="" action="ppaction://noaction"/>
            <a:extLst>
              <a:ext uri="{FF2B5EF4-FFF2-40B4-BE49-F238E27FC236}">
                <a16:creationId xmlns:a16="http://schemas.microsoft.com/office/drawing/2014/main" id="{9B8B5E56-C2FF-48E7-AE56-42DBAF94C254}"/>
              </a:ext>
            </a:extLst>
          </p:cNvPr>
          <p:cNvSpPr/>
          <p:nvPr/>
        </p:nvSpPr>
        <p:spPr>
          <a:xfrm flipH="1">
            <a:off x="3482470" y="-9938"/>
            <a:ext cx="1684035" cy="670192"/>
          </a:xfrm>
          <a:prstGeom prst="flowChartPunchedCard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21917" tIns="60959" rIns="121917" bIns="609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Know Your Enemy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6EB9D8-CF4B-448A-AA24-81D52FE3A90B}"/>
              </a:ext>
            </a:extLst>
          </p:cNvPr>
          <p:cNvSpPr txBox="1"/>
          <p:nvPr/>
        </p:nvSpPr>
        <p:spPr>
          <a:xfrm>
            <a:off x="323215" y="1121854"/>
            <a:ext cx="114401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Price Elasticity</a:t>
            </a:r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331324-F8CB-49CA-9693-889EB3282C25}"/>
              </a:ext>
            </a:extLst>
          </p:cNvPr>
          <p:cNvSpPr/>
          <p:nvPr/>
        </p:nvSpPr>
        <p:spPr>
          <a:xfrm>
            <a:off x="1425600" y="2316734"/>
            <a:ext cx="3004160" cy="795020"/>
          </a:xfrm>
          <a:prstGeom prst="roundRect">
            <a:avLst/>
          </a:prstGeom>
          <a:solidFill>
            <a:srgbClr val="FE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Self Price Elasticity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C4783F-2080-4CFE-AB5D-BCA07D0D4B01}"/>
              </a:ext>
            </a:extLst>
          </p:cNvPr>
          <p:cNvSpPr/>
          <p:nvPr/>
        </p:nvSpPr>
        <p:spPr>
          <a:xfrm>
            <a:off x="7386320" y="2316480"/>
            <a:ext cx="2872987" cy="795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Cross Price Elasticity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304A7A-51F6-43AC-AF9B-05ACBE3DA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070" y="6048375"/>
            <a:ext cx="857250" cy="809625"/>
          </a:xfrm>
          <a:prstGeom prst="rect">
            <a:avLst/>
          </a:prstGeom>
        </p:spPr>
      </p:pic>
      <p:pic>
        <p:nvPicPr>
          <p:cNvPr id="3074" name="Picture 2" descr="http://couponconnections.com/wp-content/uploads/2012/04/all-detergetn1.jpg">
            <a:extLst>
              <a:ext uri="{FF2B5EF4-FFF2-40B4-BE49-F238E27FC236}">
                <a16:creationId xmlns:a16="http://schemas.microsoft.com/office/drawing/2014/main" id="{8027DE34-0EDF-405B-93DD-FC235E058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00" y="3285014"/>
            <a:ext cx="3004160" cy="173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ide">
            <a:extLst>
              <a:ext uri="{FF2B5EF4-FFF2-40B4-BE49-F238E27FC236}">
                <a16:creationId xmlns:a16="http://schemas.microsoft.com/office/drawing/2014/main" id="{A4613BF7-02C5-48CF-877E-E4242D62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320" y="3285014"/>
            <a:ext cx="2872987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598E99E-8196-4349-98D2-1AE7CFAD37E7}"/>
              </a:ext>
            </a:extLst>
          </p:cNvPr>
          <p:cNvSpPr/>
          <p:nvPr/>
        </p:nvSpPr>
        <p:spPr>
          <a:xfrm>
            <a:off x="609600" y="5265418"/>
            <a:ext cx="4970766" cy="1414780"/>
          </a:xfrm>
          <a:prstGeom prst="ellipse">
            <a:avLst/>
          </a:prstGeom>
          <a:solidFill>
            <a:srgbClr val="FE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of Own Display Ads, Feature Ads &amp; Price Reduction on Own Sales at store level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F26EDB-259A-43E0-9956-5DCB70467810}"/>
              </a:ext>
            </a:extLst>
          </p:cNvPr>
          <p:cNvSpPr/>
          <p:nvPr/>
        </p:nvSpPr>
        <p:spPr>
          <a:xfrm>
            <a:off x="6363984" y="5265418"/>
            <a:ext cx="4970766" cy="141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of Display Ads, Feature Ads &amp; Price Reduction of Competitor brand on Own Sales at store level</a:t>
            </a:r>
          </a:p>
        </p:txBody>
      </p:sp>
      <p:sp>
        <p:nvSpPr>
          <p:cNvPr id="25" name="Flowchart: Card 24">
            <a:hlinkClick r:id="" action="ppaction://noaction"/>
            <a:extLst>
              <a:ext uri="{FF2B5EF4-FFF2-40B4-BE49-F238E27FC236}">
                <a16:creationId xmlns:a16="http://schemas.microsoft.com/office/drawing/2014/main" id="{D78AC01E-342C-4DE5-8556-6B93ED30CBFA}"/>
              </a:ext>
            </a:extLst>
          </p:cNvPr>
          <p:cNvSpPr/>
          <p:nvPr/>
        </p:nvSpPr>
        <p:spPr>
          <a:xfrm flipH="1">
            <a:off x="5210223" y="-22455"/>
            <a:ext cx="1684035" cy="660400"/>
          </a:xfrm>
          <a:prstGeom prst="flowChartPunchedCard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21917" tIns="60959" rIns="121917" bIns="609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How Long Customer Stays?</a:t>
            </a:r>
          </a:p>
        </p:txBody>
      </p:sp>
    </p:spTree>
    <p:extLst>
      <p:ext uri="{BB962C8B-B14F-4D97-AF65-F5344CB8AC3E}">
        <p14:creationId xmlns:p14="http://schemas.microsoft.com/office/powerpoint/2010/main" val="367437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5" grpId="0" animBg="1"/>
      <p:bldP spid="17" grpId="0" animBg="1"/>
      <p:bldP spid="2" grpId="0" animBg="1"/>
      <p:bldP spid="20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656A368-C203-43B1-9249-90BFFC762B6E}"/>
              </a:ext>
            </a:extLst>
          </p:cNvPr>
          <p:cNvGrpSpPr/>
          <p:nvPr/>
        </p:nvGrpSpPr>
        <p:grpSpPr>
          <a:xfrm>
            <a:off x="0" y="0"/>
            <a:ext cx="12039775" cy="660400"/>
            <a:chOff x="-621" y="2770632"/>
            <a:chExt cx="8498587" cy="495300"/>
          </a:xfrm>
        </p:grpSpPr>
        <p:sp>
          <p:nvSpPr>
            <p:cNvPr id="18" name="Flowchart: Card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BA385373-237D-4B59-8536-18653CFFED1D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21" name="Flowchart: Card 20">
              <a:hlinkClick r:id="" action="ppaction://noaction"/>
              <a:extLst>
                <a:ext uri="{FF2B5EF4-FFF2-40B4-BE49-F238E27FC236}">
                  <a16:creationId xmlns:a16="http://schemas.microsoft.com/office/drawing/2014/main" id="{02ECE538-82DE-4250-9605-0B049EDFFF26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22" name="Flowchart: Card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0D00801E-8DC1-47AB-BDB9-128DD69602A2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23" name="Flowchart: Card 22">
              <a:hlinkClick r:id="" action="ppaction://noaction"/>
              <a:extLst>
                <a:ext uri="{FF2B5EF4-FFF2-40B4-BE49-F238E27FC236}">
                  <a16:creationId xmlns:a16="http://schemas.microsoft.com/office/drawing/2014/main" id="{4C585370-3920-4EE7-921F-A01AD583BBEF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24" name="Flowchart: Card 23">
              <a:hlinkClick r:id="" action="ppaction://noaction"/>
              <a:extLst>
                <a:ext uri="{FF2B5EF4-FFF2-40B4-BE49-F238E27FC236}">
                  <a16:creationId xmlns:a16="http://schemas.microsoft.com/office/drawing/2014/main" id="{221AAF6B-C5D2-416B-905B-67D9A8C51821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sp>
        <p:nvSpPr>
          <p:cNvPr id="13" name="Flowchart: Card 12">
            <a:hlinkClick r:id="" action="ppaction://noaction"/>
            <a:extLst>
              <a:ext uri="{FF2B5EF4-FFF2-40B4-BE49-F238E27FC236}">
                <a16:creationId xmlns:a16="http://schemas.microsoft.com/office/drawing/2014/main" id="{9B8B5E56-C2FF-48E7-AE56-42DBAF94C254}"/>
              </a:ext>
            </a:extLst>
          </p:cNvPr>
          <p:cNvSpPr/>
          <p:nvPr/>
        </p:nvSpPr>
        <p:spPr>
          <a:xfrm flipH="1">
            <a:off x="3482470" y="-9938"/>
            <a:ext cx="1684035" cy="670192"/>
          </a:xfrm>
          <a:prstGeom prst="flowChartPunchedCard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21917" tIns="60959" rIns="121917" bIns="609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Know Your Enemy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331324-F8CB-49CA-9693-889EB3282C25}"/>
              </a:ext>
            </a:extLst>
          </p:cNvPr>
          <p:cNvSpPr/>
          <p:nvPr/>
        </p:nvSpPr>
        <p:spPr>
          <a:xfrm>
            <a:off x="4844773" y="1021646"/>
            <a:ext cx="3004160" cy="795020"/>
          </a:xfrm>
          <a:prstGeom prst="roundRect">
            <a:avLst/>
          </a:prstGeom>
          <a:solidFill>
            <a:srgbClr val="FE7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Self Price Elasticity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C4783F-2080-4CFE-AB5D-BCA07D0D4B01}"/>
              </a:ext>
            </a:extLst>
          </p:cNvPr>
          <p:cNvSpPr/>
          <p:nvPr/>
        </p:nvSpPr>
        <p:spPr>
          <a:xfrm>
            <a:off x="8222200" y="1021138"/>
            <a:ext cx="2872987" cy="795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Cross Price Elasticity (TIDE)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304A7A-51F6-43AC-AF9B-05ACBE3DA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  <p:sp>
        <p:nvSpPr>
          <p:cNvPr id="25" name="Flowchart: Card 24">
            <a:hlinkClick r:id="" action="ppaction://noaction"/>
            <a:extLst>
              <a:ext uri="{FF2B5EF4-FFF2-40B4-BE49-F238E27FC236}">
                <a16:creationId xmlns:a16="http://schemas.microsoft.com/office/drawing/2014/main" id="{D78AC01E-342C-4DE5-8556-6B93ED30CBFA}"/>
              </a:ext>
            </a:extLst>
          </p:cNvPr>
          <p:cNvSpPr/>
          <p:nvPr/>
        </p:nvSpPr>
        <p:spPr>
          <a:xfrm flipH="1">
            <a:off x="5210223" y="-22455"/>
            <a:ext cx="1684035" cy="660400"/>
          </a:xfrm>
          <a:prstGeom prst="flowChartPunchedCard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21917" tIns="60959" rIns="121917" bIns="609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/>
                </a:solidFill>
                <a:latin typeface="Arial"/>
              </a:rPr>
              <a:t>How Long Customer Stays?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48B6D9A-ABF6-474C-B3DB-F3C398FDBD05}"/>
              </a:ext>
            </a:extLst>
          </p:cNvPr>
          <p:cNvSpPr/>
          <p:nvPr/>
        </p:nvSpPr>
        <p:spPr>
          <a:xfrm>
            <a:off x="924221" y="1816666"/>
            <a:ext cx="3751688" cy="160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 stores</a:t>
            </a:r>
          </a:p>
          <a:p>
            <a:pPr algn="ctr"/>
            <a:r>
              <a:rPr lang="en-US" dirty="0"/>
              <a:t>(Sales in all 52 weeks)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5A3DEAB-1C34-4344-94B4-72B44CD2D6AC}"/>
              </a:ext>
            </a:extLst>
          </p:cNvPr>
          <p:cNvSpPr/>
          <p:nvPr/>
        </p:nvSpPr>
        <p:spPr>
          <a:xfrm>
            <a:off x="924221" y="3537976"/>
            <a:ext cx="3751688" cy="160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Top 20% stores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63DC300-0059-4D9E-8FF6-2DB9834DB70A}"/>
              </a:ext>
            </a:extLst>
          </p:cNvPr>
          <p:cNvSpPr/>
          <p:nvPr/>
        </p:nvSpPr>
        <p:spPr>
          <a:xfrm>
            <a:off x="924221" y="5259286"/>
            <a:ext cx="3751688" cy="160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Bottom 20% stores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AE50A6-FD22-4D40-A956-832AA84DD766}"/>
              </a:ext>
            </a:extLst>
          </p:cNvPr>
          <p:cNvSpPr/>
          <p:nvPr/>
        </p:nvSpPr>
        <p:spPr>
          <a:xfrm>
            <a:off x="4844773" y="2082662"/>
            <a:ext cx="1887722" cy="10732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IN" sz="1600" dirty="0">
                <a:solidFill>
                  <a:schemeClr val="tx1"/>
                </a:solidFill>
              </a:rPr>
              <a:t>Display &amp; Feature + Price</a:t>
            </a:r>
            <a:r>
              <a:rPr lang="en-IN" dirty="0">
                <a:solidFill>
                  <a:schemeClr val="tx1"/>
                </a:solidFill>
              </a:rPr>
              <a:t> 1%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F3219C-7AA5-4311-B6FC-C8C9CA9FBF4C}"/>
              </a:ext>
            </a:extLst>
          </p:cNvPr>
          <p:cNvCxnSpPr>
            <a:cxnSpLocks/>
          </p:cNvCxnSpPr>
          <p:nvPr/>
        </p:nvCxnSpPr>
        <p:spPr>
          <a:xfrm flipV="1">
            <a:off x="7838907" y="2270690"/>
            <a:ext cx="0" cy="697229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07DBA80-A8E5-45F2-9CE6-D566EE963B9D}"/>
              </a:ext>
            </a:extLst>
          </p:cNvPr>
          <p:cNvSpPr/>
          <p:nvPr/>
        </p:nvSpPr>
        <p:spPr>
          <a:xfrm>
            <a:off x="6881636" y="2224359"/>
            <a:ext cx="1104123" cy="795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Sales    4.29%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4D3ABF9-8782-439D-B53D-009D5DF38BC6}"/>
              </a:ext>
            </a:extLst>
          </p:cNvPr>
          <p:cNvSpPr/>
          <p:nvPr/>
        </p:nvSpPr>
        <p:spPr>
          <a:xfrm>
            <a:off x="4844773" y="3696902"/>
            <a:ext cx="1887722" cy="10732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IN" dirty="0">
                <a:solidFill>
                  <a:schemeClr val="tx1"/>
                </a:solidFill>
              </a:rPr>
              <a:t>Display &amp; Feature + Price 1%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CA92B8-2D89-4C82-A42E-BD2EA83CB534}"/>
              </a:ext>
            </a:extLst>
          </p:cNvPr>
          <p:cNvSpPr/>
          <p:nvPr/>
        </p:nvSpPr>
        <p:spPr>
          <a:xfrm>
            <a:off x="4739984" y="5511731"/>
            <a:ext cx="1887722" cy="10732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IN" dirty="0">
                <a:solidFill>
                  <a:schemeClr val="tx1"/>
                </a:solidFill>
              </a:rPr>
              <a:t>Display &amp; Feature + Price 1%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411A8C-C9BA-4F15-9677-5EB7E87DBD6D}"/>
              </a:ext>
            </a:extLst>
          </p:cNvPr>
          <p:cNvSpPr/>
          <p:nvPr/>
        </p:nvSpPr>
        <p:spPr>
          <a:xfrm>
            <a:off x="6881637" y="3836035"/>
            <a:ext cx="1104122" cy="795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Sales    3.81%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197A9A-8226-4BBF-BBE5-FEE28064DA16}"/>
              </a:ext>
            </a:extLst>
          </p:cNvPr>
          <p:cNvSpPr/>
          <p:nvPr/>
        </p:nvSpPr>
        <p:spPr>
          <a:xfrm>
            <a:off x="6896412" y="5650864"/>
            <a:ext cx="1104121" cy="795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Sales    2.25%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0CE1F6-BCAF-447B-861D-BE57FF7E6332}"/>
              </a:ext>
            </a:extLst>
          </p:cNvPr>
          <p:cNvCxnSpPr>
            <a:cxnSpLocks/>
          </p:cNvCxnSpPr>
          <p:nvPr/>
        </p:nvCxnSpPr>
        <p:spPr>
          <a:xfrm flipV="1">
            <a:off x="7851121" y="3884930"/>
            <a:ext cx="0" cy="697229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38DB1FA-00EE-4D3B-8A7F-71FB370DEF41}"/>
              </a:ext>
            </a:extLst>
          </p:cNvPr>
          <p:cNvCxnSpPr>
            <a:cxnSpLocks/>
          </p:cNvCxnSpPr>
          <p:nvPr/>
        </p:nvCxnSpPr>
        <p:spPr>
          <a:xfrm flipV="1">
            <a:off x="7838907" y="5699759"/>
            <a:ext cx="0" cy="697229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6B95CAF-B92F-4EA0-820E-26E04813FAA9}"/>
              </a:ext>
            </a:extLst>
          </p:cNvPr>
          <p:cNvSpPr/>
          <p:nvPr/>
        </p:nvSpPr>
        <p:spPr>
          <a:xfrm>
            <a:off x="8468018" y="3717362"/>
            <a:ext cx="1887722" cy="10732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IN" dirty="0">
                <a:solidFill>
                  <a:schemeClr val="tx1"/>
                </a:solidFill>
              </a:rPr>
              <a:t>Display &amp; Feature + Price 1%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C06FA68-E108-411F-9323-5EC7F36A9A45}"/>
              </a:ext>
            </a:extLst>
          </p:cNvPr>
          <p:cNvSpPr/>
          <p:nvPr/>
        </p:nvSpPr>
        <p:spPr>
          <a:xfrm>
            <a:off x="8484678" y="5511729"/>
            <a:ext cx="1887722" cy="10732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IN" dirty="0">
                <a:solidFill>
                  <a:schemeClr val="tx1"/>
                </a:solidFill>
              </a:rPr>
              <a:t>Display &amp; Feature + Price 1%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49E6AF-5C35-4A1B-8DA5-99EBF6BDDA85}"/>
              </a:ext>
            </a:extLst>
          </p:cNvPr>
          <p:cNvSpPr/>
          <p:nvPr/>
        </p:nvSpPr>
        <p:spPr>
          <a:xfrm>
            <a:off x="10470456" y="2161857"/>
            <a:ext cx="1114283" cy="795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Sales    0.071%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2CB9CCF-FFA0-4612-A5DE-1784894F6105}"/>
              </a:ext>
            </a:extLst>
          </p:cNvPr>
          <p:cNvSpPr/>
          <p:nvPr/>
        </p:nvSpPr>
        <p:spPr>
          <a:xfrm>
            <a:off x="10470457" y="3879037"/>
            <a:ext cx="1114282" cy="749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Sales    0.15%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A2A261-EF78-4412-A29E-5653AC3BBD82}"/>
              </a:ext>
            </a:extLst>
          </p:cNvPr>
          <p:cNvSpPr/>
          <p:nvPr/>
        </p:nvSpPr>
        <p:spPr>
          <a:xfrm>
            <a:off x="10470456" y="5601968"/>
            <a:ext cx="1114281" cy="795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Sales    0.14%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373D365-6599-4C54-948F-C25E27A68CD9}"/>
              </a:ext>
            </a:extLst>
          </p:cNvPr>
          <p:cNvCxnSpPr>
            <a:cxnSpLocks/>
          </p:cNvCxnSpPr>
          <p:nvPr/>
        </p:nvCxnSpPr>
        <p:spPr>
          <a:xfrm>
            <a:off x="11466830" y="2304116"/>
            <a:ext cx="0" cy="599757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99650C7-AD15-4985-9E5C-882E34FE318E}"/>
              </a:ext>
            </a:extLst>
          </p:cNvPr>
          <p:cNvCxnSpPr>
            <a:cxnSpLocks/>
          </p:cNvCxnSpPr>
          <p:nvPr/>
        </p:nvCxnSpPr>
        <p:spPr>
          <a:xfrm>
            <a:off x="11461917" y="3992562"/>
            <a:ext cx="0" cy="599757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6A6C80A-7262-44B1-9F83-37A89EE018C7}"/>
              </a:ext>
            </a:extLst>
          </p:cNvPr>
          <p:cNvCxnSpPr>
            <a:cxnSpLocks/>
          </p:cNvCxnSpPr>
          <p:nvPr/>
        </p:nvCxnSpPr>
        <p:spPr>
          <a:xfrm>
            <a:off x="11452660" y="5699599"/>
            <a:ext cx="0" cy="599757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CAD9D73-1F76-4F6A-B7A0-8E7CE5339567}"/>
              </a:ext>
            </a:extLst>
          </p:cNvPr>
          <p:cNvCxnSpPr>
            <a:cxnSpLocks/>
          </p:cNvCxnSpPr>
          <p:nvPr/>
        </p:nvCxnSpPr>
        <p:spPr>
          <a:xfrm>
            <a:off x="6334539" y="2592021"/>
            <a:ext cx="0" cy="427358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34ECF9-BECC-43B3-9409-92A2282151D8}"/>
              </a:ext>
            </a:extLst>
          </p:cNvPr>
          <p:cNvCxnSpPr>
            <a:cxnSpLocks/>
          </p:cNvCxnSpPr>
          <p:nvPr/>
        </p:nvCxnSpPr>
        <p:spPr>
          <a:xfrm>
            <a:off x="6346853" y="4201614"/>
            <a:ext cx="0" cy="427358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4A703EA-11B7-4D26-81B2-BFD66223450C}"/>
              </a:ext>
            </a:extLst>
          </p:cNvPr>
          <p:cNvCxnSpPr>
            <a:cxnSpLocks/>
          </p:cNvCxnSpPr>
          <p:nvPr/>
        </p:nvCxnSpPr>
        <p:spPr>
          <a:xfrm>
            <a:off x="6260714" y="6025829"/>
            <a:ext cx="0" cy="427358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F22B7ED8-32D4-49F8-9F91-09BF8243709D}"/>
              </a:ext>
            </a:extLst>
          </p:cNvPr>
          <p:cNvSpPr/>
          <p:nvPr/>
        </p:nvSpPr>
        <p:spPr>
          <a:xfrm>
            <a:off x="8411716" y="2079335"/>
            <a:ext cx="1887722" cy="10732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s-E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IN" sz="1600" dirty="0">
                <a:solidFill>
                  <a:schemeClr val="tx1"/>
                </a:solidFill>
              </a:rPr>
              <a:t>Display &amp; Feature + Price</a:t>
            </a:r>
            <a:r>
              <a:rPr lang="en-IN" dirty="0">
                <a:solidFill>
                  <a:schemeClr val="tx1"/>
                </a:solidFill>
              </a:rPr>
              <a:t> 1%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D37603F-A955-4CF4-A855-8B396515F833}"/>
              </a:ext>
            </a:extLst>
          </p:cNvPr>
          <p:cNvCxnSpPr>
            <a:cxnSpLocks/>
          </p:cNvCxnSpPr>
          <p:nvPr/>
        </p:nvCxnSpPr>
        <p:spPr>
          <a:xfrm>
            <a:off x="9935818" y="2559367"/>
            <a:ext cx="0" cy="427358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534722F-5A6C-406A-ADAA-759A7C7D890D}"/>
              </a:ext>
            </a:extLst>
          </p:cNvPr>
          <p:cNvCxnSpPr>
            <a:cxnSpLocks/>
          </p:cNvCxnSpPr>
          <p:nvPr/>
        </p:nvCxnSpPr>
        <p:spPr>
          <a:xfrm>
            <a:off x="9971324" y="4222867"/>
            <a:ext cx="0" cy="427358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2AE8D2C-4E6C-4C1C-A92C-CB132CB58EC1}"/>
              </a:ext>
            </a:extLst>
          </p:cNvPr>
          <p:cNvCxnSpPr>
            <a:cxnSpLocks/>
          </p:cNvCxnSpPr>
          <p:nvPr/>
        </p:nvCxnSpPr>
        <p:spPr>
          <a:xfrm>
            <a:off x="10001141" y="6008616"/>
            <a:ext cx="0" cy="427358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0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7" grpId="0" animBg="1"/>
      <p:bldP spid="28" grpId="0" animBg="1"/>
      <p:bldP spid="29" grpId="0" animBg="1"/>
      <p:bldP spid="32" grpId="0" animBg="1"/>
      <p:bldP spid="37" grpId="0" animBg="1"/>
      <p:bldP spid="38" grpId="0" animBg="1"/>
      <p:bldP spid="39" grpId="0" animBg="1"/>
      <p:bldP spid="40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747" y="1053418"/>
            <a:ext cx="2694580" cy="2307771"/>
          </a:xfrm>
          <a:prstGeom prst="rect">
            <a:avLst/>
          </a:prstGeom>
          <a:solidFill>
            <a:schemeClr val="bg1"/>
          </a:solidFill>
          <a:ln w="28575">
            <a:solidFill>
              <a:srgbClr val="4A2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Business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marL="304792" indent="-304792">
              <a:buFont typeface="Wingdings" panose="05000000000000000000" pitchFamily="2" charset="2"/>
              <a:buChar char="q"/>
            </a:pPr>
            <a:r>
              <a:rPr lang="en-US" sz="1467" dirty="0">
                <a:solidFill>
                  <a:schemeClr val="tx1"/>
                </a:solidFill>
              </a:rPr>
              <a:t>Customer Segment on the basis of buying behavior</a:t>
            </a:r>
          </a:p>
          <a:p>
            <a:pPr marL="304792" indent="-304792">
              <a:buFont typeface="Wingdings" panose="05000000000000000000" pitchFamily="2" charset="2"/>
              <a:buChar char="q"/>
            </a:pPr>
            <a:r>
              <a:rPr lang="en-US" sz="1467" dirty="0">
                <a:solidFill>
                  <a:schemeClr val="tx1"/>
                </a:solidFill>
              </a:rPr>
              <a:t>Identify Loyal, switchers and not-loyal customers for All and Tide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4827" y="1067521"/>
            <a:ext cx="2694580" cy="2307771"/>
          </a:xfrm>
          <a:prstGeom prst="rect">
            <a:avLst/>
          </a:prstGeom>
          <a:solidFill>
            <a:schemeClr val="bg1"/>
          </a:solidFill>
          <a:ln w="28575">
            <a:solidFill>
              <a:srgbClr val="572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Business</a:t>
            </a:r>
          </a:p>
          <a:p>
            <a:pPr marL="304792" indent="-304792">
              <a:buFont typeface="Wingdings" panose="05000000000000000000" pitchFamily="2" charset="2"/>
              <a:buChar char="q"/>
            </a:pPr>
            <a:endParaRPr lang="en-US" sz="1467" b="1" dirty="0">
              <a:solidFill>
                <a:schemeClr val="tx1"/>
              </a:solidFill>
            </a:endParaRPr>
          </a:p>
          <a:p>
            <a:pPr marL="304792" indent="-304792">
              <a:buFont typeface="Wingdings" panose="05000000000000000000" pitchFamily="2" charset="2"/>
              <a:buChar char="q"/>
            </a:pPr>
            <a:r>
              <a:rPr lang="en-US" sz="1467" dirty="0">
                <a:solidFill>
                  <a:schemeClr val="tx1"/>
                </a:solidFill>
              </a:rPr>
              <a:t>Identify inter-arrival time to identify when the customer is suppose to come next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8448685" y="1067521"/>
            <a:ext cx="2694580" cy="2307771"/>
          </a:xfrm>
          <a:prstGeom prst="rect">
            <a:avLst/>
          </a:prstGeom>
          <a:solidFill>
            <a:schemeClr val="bg1"/>
          </a:solidFill>
          <a:ln w="28575">
            <a:solidFill>
              <a:srgbClr val="572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Business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304792" indent="-304792">
              <a:buFont typeface="Wingdings" panose="05000000000000000000" pitchFamily="2" charset="2"/>
              <a:buChar char="q"/>
            </a:pPr>
            <a:r>
              <a:rPr lang="en-US" sz="1470" dirty="0">
                <a:solidFill>
                  <a:schemeClr val="tx1"/>
                </a:solidFill>
              </a:rPr>
              <a:t>Identify the impact of Price Reduction, Display &amp; Feature Ads on Sales (Own &amp; Competitor)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85746" y="3383597"/>
            <a:ext cx="2694580" cy="769165"/>
          </a:xfrm>
          <a:prstGeom prst="rect">
            <a:avLst/>
          </a:prstGeom>
          <a:solidFill>
            <a:schemeClr val="accent1"/>
          </a:solidFill>
          <a:ln w="28575">
            <a:solidFill>
              <a:srgbClr val="4A2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Customer Segmentation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414833" y="3391909"/>
            <a:ext cx="2694580" cy="769165"/>
          </a:xfrm>
          <a:prstGeom prst="rect">
            <a:avLst/>
          </a:prstGeom>
          <a:solidFill>
            <a:schemeClr val="accent1"/>
          </a:solidFill>
          <a:ln w="28575">
            <a:solidFill>
              <a:srgbClr val="4A2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Survival Analysis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448691" y="3383599"/>
            <a:ext cx="2694580" cy="769165"/>
          </a:xfrm>
          <a:prstGeom prst="rect">
            <a:avLst/>
          </a:prstGeom>
          <a:solidFill>
            <a:schemeClr val="accent1"/>
          </a:solidFill>
          <a:ln w="28575">
            <a:solidFill>
              <a:srgbClr val="4A2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Price Elasticity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5746" y="4175170"/>
            <a:ext cx="2694580" cy="2307771"/>
          </a:xfrm>
          <a:prstGeom prst="rect">
            <a:avLst/>
          </a:prstGeom>
          <a:solidFill>
            <a:schemeClr val="bg1"/>
          </a:solidFill>
          <a:ln w="28575">
            <a:solidFill>
              <a:srgbClr val="4A20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Technical</a:t>
            </a:r>
            <a:r>
              <a:rPr lang="en-US" sz="1467" b="1" dirty="0">
                <a:solidFill>
                  <a:schemeClr val="tx1"/>
                </a:solidFill>
              </a:rPr>
              <a:t> </a:t>
            </a:r>
          </a:p>
          <a:p>
            <a:pPr marL="304792" indent="-304792">
              <a:buFont typeface="Wingdings" panose="05000000000000000000" pitchFamily="2" charset="2"/>
              <a:buChar char="q"/>
            </a:pPr>
            <a:endParaRPr lang="en-US" sz="1467" b="1" dirty="0">
              <a:solidFill>
                <a:schemeClr val="tx1"/>
              </a:solidFill>
            </a:endParaRPr>
          </a:p>
          <a:p>
            <a:pPr marL="304792" indent="-304792">
              <a:buFont typeface="Wingdings" panose="05000000000000000000" pitchFamily="2" charset="2"/>
              <a:buChar char="q"/>
            </a:pPr>
            <a:r>
              <a:rPr lang="en-US" sz="1467" dirty="0">
                <a:solidFill>
                  <a:schemeClr val="tx1"/>
                </a:solidFill>
              </a:rPr>
              <a:t>Calculate Recency, Frequency, Monetary and Loyalty for each household and cluster them accordingly.</a:t>
            </a:r>
          </a:p>
          <a:p>
            <a:pPr marL="304792" indent="-304792">
              <a:buFont typeface="Wingdings" panose="05000000000000000000" pitchFamily="2" charset="2"/>
              <a:buChar char="q"/>
            </a:pPr>
            <a:r>
              <a:rPr lang="en-US" sz="1467" dirty="0">
                <a:solidFill>
                  <a:schemeClr val="tx1"/>
                </a:solidFill>
              </a:rPr>
              <a:t>Add demographic variable to target customers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14827" y="4175170"/>
            <a:ext cx="2694580" cy="2307771"/>
          </a:xfrm>
          <a:prstGeom prst="rect">
            <a:avLst/>
          </a:prstGeom>
          <a:solidFill>
            <a:schemeClr val="bg1"/>
          </a:solidFill>
          <a:ln w="28575">
            <a:solidFill>
              <a:srgbClr val="572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Technical</a:t>
            </a:r>
          </a:p>
          <a:p>
            <a:pPr marL="304792" indent="-304792">
              <a:buFont typeface="Wingdings" panose="05000000000000000000" pitchFamily="2" charset="2"/>
              <a:buChar char="q"/>
            </a:pPr>
            <a:endParaRPr lang="en-US" sz="1467" b="1" dirty="0">
              <a:solidFill>
                <a:schemeClr val="tx1"/>
              </a:solidFill>
            </a:endParaRPr>
          </a:p>
          <a:p>
            <a:pPr marL="304792" indent="-304792">
              <a:buFont typeface="Wingdings" panose="05000000000000000000" pitchFamily="2" charset="2"/>
              <a:buChar char="q"/>
            </a:pPr>
            <a:r>
              <a:rPr lang="en-US" sz="1467" dirty="0">
                <a:solidFill>
                  <a:schemeClr val="tx1"/>
                </a:solidFill>
              </a:rPr>
              <a:t>Based on the segments calculated before, run </a:t>
            </a:r>
            <a:r>
              <a:rPr lang="en-US" sz="1467" dirty="0" err="1">
                <a:solidFill>
                  <a:schemeClr val="tx1"/>
                </a:solidFill>
              </a:rPr>
              <a:t>Lifereg</a:t>
            </a:r>
            <a:r>
              <a:rPr lang="en-US" sz="1467" dirty="0">
                <a:solidFill>
                  <a:schemeClr val="tx1"/>
                </a:solidFill>
              </a:rPr>
              <a:t> model with Weibull distribution</a:t>
            </a:r>
          </a:p>
          <a:p>
            <a:pPr marL="304792" indent="-304792">
              <a:buFont typeface="Wingdings" panose="05000000000000000000" pitchFamily="2" charset="2"/>
              <a:buChar char="q"/>
            </a:pPr>
            <a:r>
              <a:rPr lang="en-US" sz="1467" dirty="0">
                <a:solidFill>
                  <a:schemeClr val="tx1"/>
                </a:solidFill>
              </a:rPr>
              <a:t>Calculate the impact of demographic variable on inter-arrival time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448685" y="4152762"/>
            <a:ext cx="2694580" cy="2307771"/>
          </a:xfrm>
          <a:prstGeom prst="rect">
            <a:avLst/>
          </a:prstGeom>
          <a:solidFill>
            <a:schemeClr val="bg1"/>
          </a:solidFill>
          <a:ln w="28575">
            <a:solidFill>
              <a:srgbClr val="5725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Technical</a:t>
            </a:r>
          </a:p>
          <a:p>
            <a:endParaRPr lang="en-US" sz="1470" dirty="0">
              <a:solidFill>
                <a:schemeClr val="tx1"/>
              </a:solidFill>
            </a:endParaRPr>
          </a:p>
          <a:p>
            <a:pPr marL="304792" indent="-304792">
              <a:buFont typeface="Wingdings" panose="05000000000000000000" pitchFamily="2" charset="2"/>
              <a:buChar char="q"/>
            </a:pPr>
            <a:r>
              <a:rPr lang="en-US" sz="1470" dirty="0">
                <a:solidFill>
                  <a:schemeClr val="tx1"/>
                </a:solidFill>
              </a:rPr>
              <a:t>Aggregate sales on store and created a balanced panel data with week ids</a:t>
            </a:r>
          </a:p>
          <a:p>
            <a:pPr marL="304792" indent="-304792">
              <a:buFont typeface="Wingdings" panose="05000000000000000000" pitchFamily="2" charset="2"/>
              <a:buChar char="q"/>
            </a:pPr>
            <a:r>
              <a:rPr lang="en-US" sz="1470" dirty="0">
                <a:solidFill>
                  <a:schemeClr val="tx1"/>
                </a:solidFill>
              </a:rPr>
              <a:t>Performed Fixed effects panel regression model.</a:t>
            </a:r>
            <a:endParaRPr lang="en-US" b="1" dirty="0">
              <a:solidFill>
                <a:schemeClr val="tx1"/>
              </a:solidFill>
            </a:endParaRPr>
          </a:p>
          <a:p>
            <a:pPr marL="304792" indent="-304792">
              <a:buFont typeface="Wingdings" panose="05000000000000000000" pitchFamily="2" charset="2"/>
              <a:buChar char="q"/>
            </a:pPr>
            <a:endParaRPr lang="en-US" sz="1467" b="1" dirty="0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23A089-8BE0-4F08-B9BE-44266ADDB9F0}"/>
              </a:ext>
            </a:extLst>
          </p:cNvPr>
          <p:cNvGrpSpPr/>
          <p:nvPr/>
        </p:nvGrpSpPr>
        <p:grpSpPr>
          <a:xfrm>
            <a:off x="76112" y="68613"/>
            <a:ext cx="12039775" cy="660400"/>
            <a:chOff x="-621" y="2770632"/>
            <a:chExt cx="8498587" cy="495300"/>
          </a:xfrm>
        </p:grpSpPr>
        <p:sp>
          <p:nvSpPr>
            <p:cNvPr id="28" name="Flowchart: Card 27">
              <a:hlinkClick r:id="rId3" action="ppaction://hlinksldjump"/>
              <a:extLst>
                <a:ext uri="{FF2B5EF4-FFF2-40B4-BE49-F238E27FC236}">
                  <a16:creationId xmlns:a16="http://schemas.microsoft.com/office/drawing/2014/main" id="{EE68A4E6-12B3-48AD-A8E2-B45CC0B70238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30" name="Flowchart: Card 29">
              <a:hlinkClick r:id="" action="ppaction://noaction"/>
              <a:extLst>
                <a:ext uri="{FF2B5EF4-FFF2-40B4-BE49-F238E27FC236}">
                  <a16:creationId xmlns:a16="http://schemas.microsoft.com/office/drawing/2014/main" id="{9FE817AA-DE48-429A-8526-7871E7468083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31" name="Flowchart: Card 30">
              <a:hlinkClick r:id="" action="ppaction://noaction"/>
              <a:extLst>
                <a:ext uri="{FF2B5EF4-FFF2-40B4-BE49-F238E27FC236}">
                  <a16:creationId xmlns:a16="http://schemas.microsoft.com/office/drawing/2014/main" id="{6EA46806-5532-484D-8D69-6C25CC7E0684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32" name="Flowchart: Card 31">
              <a:hlinkClick r:id="" action="ppaction://noaction"/>
              <a:extLst>
                <a:ext uri="{FF2B5EF4-FFF2-40B4-BE49-F238E27FC236}">
                  <a16:creationId xmlns:a16="http://schemas.microsoft.com/office/drawing/2014/main" id="{396BF84C-EF3B-46DC-BE5B-AEAA58CFC43D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33" name="Flowchart: Card 32">
              <a:hlinkClick r:id="rId4" action="ppaction://hlinksldjump"/>
              <a:extLst>
                <a:ext uri="{FF2B5EF4-FFF2-40B4-BE49-F238E27FC236}">
                  <a16:creationId xmlns:a16="http://schemas.microsoft.com/office/drawing/2014/main" id="{E788A52E-13E2-4E96-B9E1-8A2F2F9973DB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34" name="Flowchart: Card 33">
              <a:hlinkClick r:id="" action="ppaction://noaction"/>
              <a:extLst>
                <a:ext uri="{FF2B5EF4-FFF2-40B4-BE49-F238E27FC236}">
                  <a16:creationId xmlns:a16="http://schemas.microsoft.com/office/drawing/2014/main" id="{5D2B834C-D0E2-456E-81D8-5FBA512099D7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35" name="Flowchart: Card 34">
              <a:hlinkClick r:id="" action="ppaction://noaction"/>
              <a:extLst>
                <a:ext uri="{FF2B5EF4-FFF2-40B4-BE49-F238E27FC236}">
                  <a16:creationId xmlns:a16="http://schemas.microsoft.com/office/drawing/2014/main" id="{0C1FF35E-5F1D-4EC7-A844-EA2DD648EEA4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59F2E4A-4FDF-491B-B9AA-58346AFBB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29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4" grpId="0" animBg="1"/>
      <p:bldP spid="25" grpId="0" animBg="1"/>
      <p:bldP spid="29" grpId="0" animBg="1"/>
      <p:bldP spid="22" grpId="0" animBg="1"/>
      <p:bldP spid="23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223A089-8BE0-4F08-B9BE-44266ADDB9F0}"/>
              </a:ext>
            </a:extLst>
          </p:cNvPr>
          <p:cNvGrpSpPr/>
          <p:nvPr/>
        </p:nvGrpSpPr>
        <p:grpSpPr>
          <a:xfrm>
            <a:off x="76112" y="48735"/>
            <a:ext cx="12039775" cy="660400"/>
            <a:chOff x="-621" y="2770632"/>
            <a:chExt cx="8498587" cy="495300"/>
          </a:xfrm>
        </p:grpSpPr>
        <p:sp>
          <p:nvSpPr>
            <p:cNvPr id="28" name="Flowchart: Card 27">
              <a:hlinkClick r:id="rId2" action="ppaction://hlinksldjump"/>
              <a:extLst>
                <a:ext uri="{FF2B5EF4-FFF2-40B4-BE49-F238E27FC236}">
                  <a16:creationId xmlns:a16="http://schemas.microsoft.com/office/drawing/2014/main" id="{EE68A4E6-12B3-48AD-A8E2-B45CC0B70238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30" name="Flowchart: Card 29">
              <a:hlinkClick r:id="" action="ppaction://noaction"/>
              <a:extLst>
                <a:ext uri="{FF2B5EF4-FFF2-40B4-BE49-F238E27FC236}">
                  <a16:creationId xmlns:a16="http://schemas.microsoft.com/office/drawing/2014/main" id="{9FE817AA-DE48-429A-8526-7871E7468083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31" name="Flowchart: Card 30">
              <a:hlinkClick r:id="" action="ppaction://noaction"/>
              <a:extLst>
                <a:ext uri="{FF2B5EF4-FFF2-40B4-BE49-F238E27FC236}">
                  <a16:creationId xmlns:a16="http://schemas.microsoft.com/office/drawing/2014/main" id="{6EA46806-5532-484D-8D69-6C25CC7E0684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32" name="Flowchart: Card 31">
              <a:hlinkClick r:id="" action="ppaction://noaction"/>
              <a:extLst>
                <a:ext uri="{FF2B5EF4-FFF2-40B4-BE49-F238E27FC236}">
                  <a16:creationId xmlns:a16="http://schemas.microsoft.com/office/drawing/2014/main" id="{396BF84C-EF3B-46DC-BE5B-AEAA58CFC43D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33" name="Flowchart: Card 32">
              <a:hlinkClick r:id="rId3" action="ppaction://hlinksldjump"/>
              <a:extLst>
                <a:ext uri="{FF2B5EF4-FFF2-40B4-BE49-F238E27FC236}">
                  <a16:creationId xmlns:a16="http://schemas.microsoft.com/office/drawing/2014/main" id="{E788A52E-13E2-4E96-B9E1-8A2F2F9973DB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34" name="Flowchart: Card 33">
              <a:hlinkClick r:id="" action="ppaction://noaction"/>
              <a:extLst>
                <a:ext uri="{FF2B5EF4-FFF2-40B4-BE49-F238E27FC236}">
                  <a16:creationId xmlns:a16="http://schemas.microsoft.com/office/drawing/2014/main" id="{5D2B834C-D0E2-456E-81D8-5FBA512099D7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35" name="Flowchart: Card 34">
              <a:hlinkClick r:id="" action="ppaction://noaction"/>
              <a:extLst>
                <a:ext uri="{FF2B5EF4-FFF2-40B4-BE49-F238E27FC236}">
                  <a16:creationId xmlns:a16="http://schemas.microsoft.com/office/drawing/2014/main" id="{0C1FF35E-5F1D-4EC7-A844-EA2DD648EEA4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59F2E4A-4FDF-491B-B9AA-58346AFBB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E1DAE-AC5C-424C-A30F-F44E56733B5C}"/>
              </a:ext>
            </a:extLst>
          </p:cNvPr>
          <p:cNvSpPr txBox="1"/>
          <p:nvPr/>
        </p:nvSpPr>
        <p:spPr>
          <a:xfrm>
            <a:off x="2865120" y="2377440"/>
            <a:ext cx="7264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1">
                    <a:lumMod val="50000"/>
                  </a:schemeClr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908987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6674" y="89305"/>
            <a:ext cx="12039775" cy="660400"/>
            <a:chOff x="-621" y="2770632"/>
            <a:chExt cx="8498587" cy="495300"/>
          </a:xfrm>
        </p:grpSpPr>
        <p:sp>
          <p:nvSpPr>
            <p:cNvPr id="15" name="Flowchart: Card 14">
              <a:hlinkClick r:id="rId2" action="ppaction://hlinksldjump"/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16" name="Flowchart: Card 15">
              <a:hlinkClick r:id="" action="ppaction://noaction"/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17" name="Flowchart: Card 16">
              <a:hlinkClick r:id="" action="ppaction://noaction"/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18" name="Flowchart: Card 17">
              <a:hlinkClick r:id="" action="ppaction://noaction"/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19" name="Flowchart: Card 18">
              <a:hlinkClick r:id="rId3" action="ppaction://hlinksldjump"/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20" name="Flowchart: Card 19">
              <a:hlinkClick r:id="" action="ppaction://noaction"/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21" name="Flowchart: Card 20">
              <a:hlinkClick r:id="" action="ppaction://noaction"/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2FA3D5A-A9A9-41CE-A80B-1A07CA42FA7C}"/>
              </a:ext>
            </a:extLst>
          </p:cNvPr>
          <p:cNvSpPr/>
          <p:nvPr/>
        </p:nvSpPr>
        <p:spPr>
          <a:xfrm>
            <a:off x="364309" y="1944306"/>
            <a:ext cx="3980057" cy="8019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accent1"/>
                </a:solidFill>
              </a:rPr>
              <a:t>7.63%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ED87BD-A188-492E-A2F6-AE83FFAD6618}"/>
              </a:ext>
            </a:extLst>
          </p:cNvPr>
          <p:cNvSpPr/>
          <p:nvPr/>
        </p:nvSpPr>
        <p:spPr>
          <a:xfrm>
            <a:off x="364308" y="3875069"/>
            <a:ext cx="3980058" cy="70999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accent2"/>
                </a:solidFill>
              </a:rPr>
              <a:t>$13.40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15AB6C-1E4D-439C-984F-65CEA5AE9D33}"/>
              </a:ext>
            </a:extLst>
          </p:cNvPr>
          <p:cNvSpPr/>
          <p:nvPr/>
        </p:nvSpPr>
        <p:spPr>
          <a:xfrm>
            <a:off x="364308" y="5751981"/>
            <a:ext cx="3980057" cy="701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$5.21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5DF929-9E14-468C-A4EE-26964978891A}"/>
              </a:ext>
            </a:extLst>
          </p:cNvPr>
          <p:cNvSpPr/>
          <p:nvPr/>
        </p:nvSpPr>
        <p:spPr>
          <a:xfrm>
            <a:off x="364308" y="1227909"/>
            <a:ext cx="3980058" cy="53884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Market Share</a:t>
            </a:r>
            <a:endParaRPr lang="en-US" sz="2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F911EC-D099-45D9-A9E4-EF1D3D990AAB}"/>
              </a:ext>
            </a:extLst>
          </p:cNvPr>
          <p:cNvSpPr/>
          <p:nvPr/>
        </p:nvSpPr>
        <p:spPr>
          <a:xfrm>
            <a:off x="364308" y="3083220"/>
            <a:ext cx="3980058" cy="585524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Revenue (Mn)</a:t>
            </a:r>
            <a:endParaRPr lang="en-US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A0CFB9-0A82-46AD-93D4-20D7C8D48F3F}"/>
              </a:ext>
            </a:extLst>
          </p:cNvPr>
          <p:cNvSpPr/>
          <p:nvPr/>
        </p:nvSpPr>
        <p:spPr>
          <a:xfrm>
            <a:off x="364308" y="4864473"/>
            <a:ext cx="3980058" cy="634989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Average Unit Price </a:t>
            </a:r>
            <a:endParaRPr lang="en-US" sz="2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9D2998-A0AB-473F-A860-3ECD1D62B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9539D6D-58E0-458D-AF6B-6AFC2C6DD7C7}"/>
              </a:ext>
            </a:extLst>
          </p:cNvPr>
          <p:cNvSpPr/>
          <p:nvPr/>
        </p:nvSpPr>
        <p:spPr>
          <a:xfrm>
            <a:off x="5094515" y="1683584"/>
            <a:ext cx="5917474" cy="13234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dirty="0"/>
              <a:t>Why did we choose ALL and liquid detergents?</a:t>
            </a:r>
          </a:p>
          <a:p>
            <a:pPr marL="342900" lvl="0" indent="-342900">
              <a:buAutoNum type="arabicParenR"/>
            </a:pPr>
            <a:r>
              <a:rPr lang="en-US" sz="2000" dirty="0"/>
              <a:t>It is the second largest brand and has opportunity to </a:t>
            </a:r>
            <a:r>
              <a:rPr lang="en-US" sz="2000" b="1" dirty="0"/>
              <a:t>gain market share</a:t>
            </a:r>
          </a:p>
          <a:p>
            <a:pPr marL="342900" lvl="0" indent="-342900">
              <a:buAutoNum type="arabicParenR"/>
            </a:pPr>
            <a:r>
              <a:rPr lang="en-US" sz="2000" dirty="0"/>
              <a:t>Tide has a monopoly on powder detergents</a:t>
            </a:r>
            <a:endParaRPr 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273" y="3329857"/>
            <a:ext cx="5105958" cy="306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15" y="988645"/>
            <a:ext cx="23526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9D2998-A0AB-473F-A860-3ECD1D62B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018" y="3668744"/>
            <a:ext cx="647086" cy="611137"/>
          </a:xfrm>
          <a:prstGeom prst="rect">
            <a:avLst/>
          </a:prstGeom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19" y="3457049"/>
            <a:ext cx="772921" cy="75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8151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6" grpId="0" animBg="1"/>
      <p:bldP spid="27" grpId="0" animBg="1"/>
      <p:bldP spid="28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DA1612-22D1-4C82-ADFD-1A490E3E6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47" y="997495"/>
            <a:ext cx="8513561" cy="566007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2ED3C23-5DFF-442D-9548-9E2E3D8445EE}"/>
              </a:ext>
            </a:extLst>
          </p:cNvPr>
          <p:cNvGrpSpPr/>
          <p:nvPr/>
        </p:nvGrpSpPr>
        <p:grpSpPr>
          <a:xfrm>
            <a:off x="52672" y="92236"/>
            <a:ext cx="12039775" cy="660400"/>
            <a:chOff x="-621" y="2770632"/>
            <a:chExt cx="8498587" cy="495300"/>
          </a:xfrm>
        </p:grpSpPr>
        <p:sp>
          <p:nvSpPr>
            <p:cNvPr id="25" name="Flowchart: Card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4136A6CB-99D0-409B-8930-B8567FAA088C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29" name="Flowchart: Card 28">
              <a:hlinkClick r:id="" action="ppaction://noaction"/>
              <a:extLst>
                <a:ext uri="{FF2B5EF4-FFF2-40B4-BE49-F238E27FC236}">
                  <a16:creationId xmlns:a16="http://schemas.microsoft.com/office/drawing/2014/main" id="{9F03B6CE-3D03-4171-B966-D37ACC5E161B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32" name="Flowchart: Card 31">
              <a:hlinkClick r:id="" action="ppaction://noaction"/>
              <a:extLst>
                <a:ext uri="{FF2B5EF4-FFF2-40B4-BE49-F238E27FC236}">
                  <a16:creationId xmlns:a16="http://schemas.microsoft.com/office/drawing/2014/main" id="{FEA77740-E83F-4CDB-9310-5DEA9FB2C59A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33" name="Flowchart: Card 32">
              <a:hlinkClick r:id="" action="ppaction://noaction"/>
              <a:extLst>
                <a:ext uri="{FF2B5EF4-FFF2-40B4-BE49-F238E27FC236}">
                  <a16:creationId xmlns:a16="http://schemas.microsoft.com/office/drawing/2014/main" id="{A364B0DA-00D2-4F64-A180-7035784E9E10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34" name="Flowchart: Card 33">
              <a:hlinkClick r:id="rId5" action="ppaction://hlinksldjump"/>
              <a:extLst>
                <a:ext uri="{FF2B5EF4-FFF2-40B4-BE49-F238E27FC236}">
                  <a16:creationId xmlns:a16="http://schemas.microsoft.com/office/drawing/2014/main" id="{AD9E3D78-DD93-45CC-95AB-C55580818C52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35" name="Flowchart: Card 34">
              <a:hlinkClick r:id="" action="ppaction://noaction"/>
              <a:extLst>
                <a:ext uri="{FF2B5EF4-FFF2-40B4-BE49-F238E27FC236}">
                  <a16:creationId xmlns:a16="http://schemas.microsoft.com/office/drawing/2014/main" id="{128D626D-117A-4699-9C1C-0C869EBD8743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36" name="Flowchart: Card 35">
              <a:hlinkClick r:id="" action="ppaction://noaction"/>
              <a:extLst>
                <a:ext uri="{FF2B5EF4-FFF2-40B4-BE49-F238E27FC236}">
                  <a16:creationId xmlns:a16="http://schemas.microsoft.com/office/drawing/2014/main" id="{88F0397C-D647-476E-8606-2402630C4BFA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99CCAF4-107C-48F1-8FBB-3DBAFA370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632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748736" y="2552847"/>
            <a:ext cx="5530275" cy="37965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endParaRPr lang="en-US" sz="1867" dirty="0"/>
          </a:p>
        </p:txBody>
      </p:sp>
      <p:sp>
        <p:nvSpPr>
          <p:cNvPr id="37" name="TextBox 36"/>
          <p:cNvSpPr txBox="1"/>
          <p:nvPr/>
        </p:nvSpPr>
        <p:spPr>
          <a:xfrm>
            <a:off x="6538445" y="1965226"/>
            <a:ext cx="5173328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type of people buy </a:t>
            </a:r>
          </a:p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Liquid </a:t>
            </a:r>
          </a:p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Detergent? 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F23B2A-E1BC-47FF-9D79-A06C2D2336E8}"/>
              </a:ext>
            </a:extLst>
          </p:cNvPr>
          <p:cNvGrpSpPr/>
          <p:nvPr/>
        </p:nvGrpSpPr>
        <p:grpSpPr>
          <a:xfrm>
            <a:off x="52672" y="92236"/>
            <a:ext cx="12039775" cy="660400"/>
            <a:chOff x="-621" y="2770632"/>
            <a:chExt cx="8498587" cy="495300"/>
          </a:xfrm>
        </p:grpSpPr>
        <p:sp>
          <p:nvSpPr>
            <p:cNvPr id="15" name="Flowchart: Card 14">
              <a:hlinkClick r:id="rId2" action="ppaction://hlinksldjump"/>
              <a:extLst>
                <a:ext uri="{FF2B5EF4-FFF2-40B4-BE49-F238E27FC236}">
                  <a16:creationId xmlns:a16="http://schemas.microsoft.com/office/drawing/2014/main" id="{C4EEF8F1-B16A-4FAE-90CF-98C4475AF65D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16" name="Flowchart: Card 15">
              <a:hlinkClick r:id="" action="ppaction://noaction"/>
              <a:extLst>
                <a:ext uri="{FF2B5EF4-FFF2-40B4-BE49-F238E27FC236}">
                  <a16:creationId xmlns:a16="http://schemas.microsoft.com/office/drawing/2014/main" id="{77676632-FD17-4863-9B4F-3E3F1B7EA872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17" name="Flowchart: Card 16">
              <a:hlinkClick r:id="" action="ppaction://noaction"/>
              <a:extLst>
                <a:ext uri="{FF2B5EF4-FFF2-40B4-BE49-F238E27FC236}">
                  <a16:creationId xmlns:a16="http://schemas.microsoft.com/office/drawing/2014/main" id="{3868E19C-8ED1-4000-974E-C8E49E8B8576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18" name="Flowchart: Card 17">
              <a:hlinkClick r:id="" action="ppaction://noaction"/>
              <a:extLst>
                <a:ext uri="{FF2B5EF4-FFF2-40B4-BE49-F238E27FC236}">
                  <a16:creationId xmlns:a16="http://schemas.microsoft.com/office/drawing/2014/main" id="{AAE51280-ECEB-435A-AAD4-595580077DE2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23" name="Flowchart: Card 22">
              <a:hlinkClick r:id="rId3" action="ppaction://hlinksldjump"/>
              <a:extLst>
                <a:ext uri="{FF2B5EF4-FFF2-40B4-BE49-F238E27FC236}">
                  <a16:creationId xmlns:a16="http://schemas.microsoft.com/office/drawing/2014/main" id="{E5370F21-6704-4CBE-916E-ED7E4DBAF289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28" name="Flowchart: Card 27">
              <a:hlinkClick r:id="" action="ppaction://noaction"/>
              <a:extLst>
                <a:ext uri="{FF2B5EF4-FFF2-40B4-BE49-F238E27FC236}">
                  <a16:creationId xmlns:a16="http://schemas.microsoft.com/office/drawing/2014/main" id="{1B067CB2-2956-429E-A9E1-C23099EDBE1E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29" name="Flowchart: Card 28">
              <a:hlinkClick r:id="" action="ppaction://noaction"/>
              <a:extLst>
                <a:ext uri="{FF2B5EF4-FFF2-40B4-BE49-F238E27FC236}">
                  <a16:creationId xmlns:a16="http://schemas.microsoft.com/office/drawing/2014/main" id="{D9FDC3B9-0728-490F-BF54-C777FA3FFA1C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0FF1E-C9EF-40B4-95A6-EB05B3BE7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6" y="1165634"/>
            <a:ext cx="5249111" cy="5212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21AF7-4244-4CFA-AA4F-6BAB019F6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37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6245942" y="1123824"/>
            <a:ext cx="5632165" cy="5294355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/>
          </a:p>
        </p:txBody>
      </p:sp>
      <p:sp>
        <p:nvSpPr>
          <p:cNvPr id="14" name="Inhaltsplatzhalter 4"/>
          <p:cNvSpPr txBox="1">
            <a:spLocks/>
          </p:cNvSpPr>
          <p:nvPr/>
        </p:nvSpPr>
        <p:spPr>
          <a:xfrm>
            <a:off x="6962154" y="1345459"/>
            <a:ext cx="4575877" cy="106978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+mj-lt"/>
              </a:rPr>
              <a:t>Cluster 1: Opportunistic Customers</a:t>
            </a:r>
            <a:br>
              <a:rPr lang="en-US" sz="1600" b="1" dirty="0">
                <a:latin typeface="+mj-lt"/>
              </a:rPr>
            </a:br>
            <a:r>
              <a:rPr lang="en-US" sz="1600" dirty="0">
                <a:latin typeface="+mj-lt"/>
              </a:rPr>
              <a:t>These customers wait for promotions and discounts to buy product. Less Recent and frequent in nature.</a:t>
            </a:r>
            <a:endParaRPr lang="en-US" sz="140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245942" y="1298988"/>
            <a:ext cx="444437" cy="455829"/>
            <a:chOff x="3867150" y="1868488"/>
            <a:chExt cx="1406525" cy="140493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225925" y="2312988"/>
              <a:ext cx="715963" cy="539750"/>
            </a:xfrm>
            <a:custGeom>
              <a:avLst/>
              <a:gdLst>
                <a:gd name="T0" fmla="*/ 1534 w 1806"/>
                <a:gd name="T1" fmla="*/ 0 h 1359"/>
                <a:gd name="T2" fmla="*/ 1806 w 1806"/>
                <a:gd name="T3" fmla="*/ 280 h 1359"/>
                <a:gd name="T4" fmla="*/ 693 w 1806"/>
                <a:gd name="T5" fmla="*/ 1359 h 1359"/>
                <a:gd name="T6" fmla="*/ 0 w 1806"/>
                <a:gd name="T7" fmla="*/ 668 h 1359"/>
                <a:gd name="T8" fmla="*/ 236 w 1806"/>
                <a:gd name="T9" fmla="*/ 432 h 1359"/>
                <a:gd name="T10" fmla="*/ 676 w 1806"/>
                <a:gd name="T11" fmla="*/ 873 h 1359"/>
                <a:gd name="T12" fmla="*/ 1534 w 1806"/>
                <a:gd name="T13" fmla="*/ 0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6" h="1359">
                  <a:moveTo>
                    <a:pt x="1534" y="0"/>
                  </a:moveTo>
                  <a:lnTo>
                    <a:pt x="1806" y="280"/>
                  </a:lnTo>
                  <a:lnTo>
                    <a:pt x="693" y="1359"/>
                  </a:lnTo>
                  <a:lnTo>
                    <a:pt x="0" y="668"/>
                  </a:lnTo>
                  <a:lnTo>
                    <a:pt x="236" y="432"/>
                  </a:lnTo>
                  <a:lnTo>
                    <a:pt x="676" y="873"/>
                  </a:lnTo>
                  <a:lnTo>
                    <a:pt x="1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3867150" y="1868488"/>
              <a:ext cx="1406525" cy="1404938"/>
            </a:xfrm>
            <a:custGeom>
              <a:avLst/>
              <a:gdLst>
                <a:gd name="T0" fmla="*/ 1480 w 3546"/>
                <a:gd name="T1" fmla="*/ 351 h 3543"/>
                <a:gd name="T2" fmla="*/ 1122 w 3546"/>
                <a:gd name="T3" fmla="*/ 475 h 3543"/>
                <a:gd name="T4" fmla="*/ 814 w 3546"/>
                <a:gd name="T5" fmla="*/ 683 h 3543"/>
                <a:gd name="T6" fmla="*/ 569 w 3546"/>
                <a:gd name="T7" fmla="*/ 962 h 3543"/>
                <a:gd name="T8" fmla="*/ 401 w 3546"/>
                <a:gd name="T9" fmla="*/ 1296 h 3543"/>
                <a:gd name="T10" fmla="*/ 324 w 3546"/>
                <a:gd name="T11" fmla="*/ 1673 h 3543"/>
                <a:gd name="T12" fmla="*/ 350 w 3546"/>
                <a:gd name="T13" fmla="*/ 2064 h 3543"/>
                <a:gd name="T14" fmla="*/ 474 w 3546"/>
                <a:gd name="T15" fmla="*/ 2422 h 3543"/>
                <a:gd name="T16" fmla="*/ 682 w 3546"/>
                <a:gd name="T17" fmla="*/ 2731 h 3543"/>
                <a:gd name="T18" fmla="*/ 961 w 3546"/>
                <a:gd name="T19" fmla="*/ 2976 h 3543"/>
                <a:gd name="T20" fmla="*/ 1296 w 3546"/>
                <a:gd name="T21" fmla="*/ 3143 h 3543"/>
                <a:gd name="T22" fmla="*/ 1673 w 3546"/>
                <a:gd name="T23" fmla="*/ 3220 h 3543"/>
                <a:gd name="T24" fmla="*/ 2065 w 3546"/>
                <a:gd name="T25" fmla="*/ 3194 h 3543"/>
                <a:gd name="T26" fmla="*/ 2423 w 3546"/>
                <a:gd name="T27" fmla="*/ 3070 h 3543"/>
                <a:gd name="T28" fmla="*/ 2731 w 3546"/>
                <a:gd name="T29" fmla="*/ 2861 h 3543"/>
                <a:gd name="T30" fmla="*/ 2977 w 3546"/>
                <a:gd name="T31" fmla="*/ 2583 h 3543"/>
                <a:gd name="T32" fmla="*/ 3144 w 3546"/>
                <a:gd name="T33" fmla="*/ 2249 h 3543"/>
                <a:gd name="T34" fmla="*/ 3221 w 3546"/>
                <a:gd name="T35" fmla="*/ 1871 h 3543"/>
                <a:gd name="T36" fmla="*/ 3195 w 3546"/>
                <a:gd name="T37" fmla="*/ 1481 h 3543"/>
                <a:gd name="T38" fmla="*/ 3070 w 3546"/>
                <a:gd name="T39" fmla="*/ 1122 h 3543"/>
                <a:gd name="T40" fmla="*/ 2862 w 3546"/>
                <a:gd name="T41" fmla="*/ 815 h 3543"/>
                <a:gd name="T42" fmla="*/ 2584 w 3546"/>
                <a:gd name="T43" fmla="*/ 570 h 3543"/>
                <a:gd name="T44" fmla="*/ 2249 w 3546"/>
                <a:gd name="T45" fmla="*/ 402 h 3543"/>
                <a:gd name="T46" fmla="*/ 1872 w 3546"/>
                <a:gd name="T47" fmla="*/ 325 h 3543"/>
                <a:gd name="T48" fmla="*/ 1987 w 3546"/>
                <a:gd name="T49" fmla="*/ 13 h 3543"/>
                <a:gd name="T50" fmla="*/ 2391 w 3546"/>
                <a:gd name="T51" fmla="*/ 112 h 3543"/>
                <a:gd name="T52" fmla="*/ 2753 w 3546"/>
                <a:gd name="T53" fmla="*/ 296 h 3543"/>
                <a:gd name="T54" fmla="*/ 3061 w 3546"/>
                <a:gd name="T55" fmla="*/ 556 h 3543"/>
                <a:gd name="T56" fmla="*/ 3304 w 3546"/>
                <a:gd name="T57" fmla="*/ 879 h 3543"/>
                <a:gd name="T58" fmla="*/ 3468 w 3546"/>
                <a:gd name="T59" fmla="*/ 1252 h 3543"/>
                <a:gd name="T60" fmla="*/ 3542 w 3546"/>
                <a:gd name="T61" fmla="*/ 1664 h 3543"/>
                <a:gd name="T62" fmla="*/ 3516 w 3546"/>
                <a:gd name="T63" fmla="*/ 2091 h 3543"/>
                <a:gd name="T64" fmla="*/ 3395 w 3546"/>
                <a:gd name="T65" fmla="*/ 2485 h 3543"/>
                <a:gd name="T66" fmla="*/ 3191 w 3546"/>
                <a:gd name="T67" fmla="*/ 2834 h 3543"/>
                <a:gd name="T68" fmla="*/ 2915 w 3546"/>
                <a:gd name="T69" fmla="*/ 3127 h 3543"/>
                <a:gd name="T70" fmla="*/ 2578 w 3546"/>
                <a:gd name="T71" fmla="*/ 3350 h 3543"/>
                <a:gd name="T72" fmla="*/ 2194 w 3546"/>
                <a:gd name="T73" fmla="*/ 3494 h 3543"/>
                <a:gd name="T74" fmla="*/ 1773 w 3546"/>
                <a:gd name="T75" fmla="*/ 3543 h 3543"/>
                <a:gd name="T76" fmla="*/ 1352 w 3546"/>
                <a:gd name="T77" fmla="*/ 3494 h 3543"/>
                <a:gd name="T78" fmla="*/ 967 w 3546"/>
                <a:gd name="T79" fmla="*/ 3350 h 3543"/>
                <a:gd name="T80" fmla="*/ 631 w 3546"/>
                <a:gd name="T81" fmla="*/ 3127 h 3543"/>
                <a:gd name="T82" fmla="*/ 354 w 3546"/>
                <a:gd name="T83" fmla="*/ 2834 h 3543"/>
                <a:gd name="T84" fmla="*/ 149 w 3546"/>
                <a:gd name="T85" fmla="*/ 2485 h 3543"/>
                <a:gd name="T86" fmla="*/ 28 w 3546"/>
                <a:gd name="T87" fmla="*/ 2091 h 3543"/>
                <a:gd name="T88" fmla="*/ 3 w 3546"/>
                <a:gd name="T89" fmla="*/ 1664 h 3543"/>
                <a:gd name="T90" fmla="*/ 78 w 3546"/>
                <a:gd name="T91" fmla="*/ 1252 h 3543"/>
                <a:gd name="T92" fmla="*/ 242 w 3546"/>
                <a:gd name="T93" fmla="*/ 879 h 3543"/>
                <a:gd name="T94" fmla="*/ 484 w 3546"/>
                <a:gd name="T95" fmla="*/ 556 h 3543"/>
                <a:gd name="T96" fmla="*/ 791 w 3546"/>
                <a:gd name="T97" fmla="*/ 296 h 3543"/>
                <a:gd name="T98" fmla="*/ 1154 w 3546"/>
                <a:gd name="T99" fmla="*/ 112 h 3543"/>
                <a:gd name="T100" fmla="*/ 1558 w 3546"/>
                <a:gd name="T101" fmla="*/ 13 h 3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6" h="3543">
                  <a:moveTo>
                    <a:pt x="1773" y="322"/>
                  </a:moveTo>
                  <a:lnTo>
                    <a:pt x="1673" y="325"/>
                  </a:lnTo>
                  <a:lnTo>
                    <a:pt x="1575" y="335"/>
                  </a:lnTo>
                  <a:lnTo>
                    <a:pt x="1480" y="351"/>
                  </a:lnTo>
                  <a:lnTo>
                    <a:pt x="1386" y="374"/>
                  </a:lnTo>
                  <a:lnTo>
                    <a:pt x="1296" y="402"/>
                  </a:lnTo>
                  <a:lnTo>
                    <a:pt x="1207" y="435"/>
                  </a:lnTo>
                  <a:lnTo>
                    <a:pt x="1122" y="475"/>
                  </a:lnTo>
                  <a:lnTo>
                    <a:pt x="1040" y="519"/>
                  </a:lnTo>
                  <a:lnTo>
                    <a:pt x="961" y="569"/>
                  </a:lnTo>
                  <a:lnTo>
                    <a:pt x="885" y="624"/>
                  </a:lnTo>
                  <a:lnTo>
                    <a:pt x="814" y="683"/>
                  </a:lnTo>
                  <a:lnTo>
                    <a:pt x="746" y="746"/>
                  </a:lnTo>
                  <a:lnTo>
                    <a:pt x="682" y="814"/>
                  </a:lnTo>
                  <a:lnTo>
                    <a:pt x="623" y="886"/>
                  </a:lnTo>
                  <a:lnTo>
                    <a:pt x="569" y="962"/>
                  </a:lnTo>
                  <a:lnTo>
                    <a:pt x="519" y="1040"/>
                  </a:lnTo>
                  <a:lnTo>
                    <a:pt x="474" y="1122"/>
                  </a:lnTo>
                  <a:lnTo>
                    <a:pt x="435" y="1208"/>
                  </a:lnTo>
                  <a:lnTo>
                    <a:pt x="401" y="1296"/>
                  </a:lnTo>
                  <a:lnTo>
                    <a:pt x="372" y="1387"/>
                  </a:lnTo>
                  <a:lnTo>
                    <a:pt x="350" y="1479"/>
                  </a:lnTo>
                  <a:lnTo>
                    <a:pt x="334" y="1576"/>
                  </a:lnTo>
                  <a:lnTo>
                    <a:pt x="324" y="1673"/>
                  </a:lnTo>
                  <a:lnTo>
                    <a:pt x="321" y="1772"/>
                  </a:lnTo>
                  <a:lnTo>
                    <a:pt x="324" y="1871"/>
                  </a:lnTo>
                  <a:lnTo>
                    <a:pt x="334" y="1969"/>
                  </a:lnTo>
                  <a:lnTo>
                    <a:pt x="350" y="2064"/>
                  </a:lnTo>
                  <a:lnTo>
                    <a:pt x="372" y="2158"/>
                  </a:lnTo>
                  <a:lnTo>
                    <a:pt x="401" y="2249"/>
                  </a:lnTo>
                  <a:lnTo>
                    <a:pt x="435" y="2337"/>
                  </a:lnTo>
                  <a:lnTo>
                    <a:pt x="474" y="2422"/>
                  </a:lnTo>
                  <a:lnTo>
                    <a:pt x="519" y="2504"/>
                  </a:lnTo>
                  <a:lnTo>
                    <a:pt x="569" y="2583"/>
                  </a:lnTo>
                  <a:lnTo>
                    <a:pt x="623" y="2659"/>
                  </a:lnTo>
                  <a:lnTo>
                    <a:pt x="682" y="2731"/>
                  </a:lnTo>
                  <a:lnTo>
                    <a:pt x="746" y="2798"/>
                  </a:lnTo>
                  <a:lnTo>
                    <a:pt x="814" y="2861"/>
                  </a:lnTo>
                  <a:lnTo>
                    <a:pt x="885" y="2921"/>
                  </a:lnTo>
                  <a:lnTo>
                    <a:pt x="961" y="2976"/>
                  </a:lnTo>
                  <a:lnTo>
                    <a:pt x="1040" y="3025"/>
                  </a:lnTo>
                  <a:lnTo>
                    <a:pt x="1122" y="3070"/>
                  </a:lnTo>
                  <a:lnTo>
                    <a:pt x="1207" y="3108"/>
                  </a:lnTo>
                  <a:lnTo>
                    <a:pt x="1296" y="3143"/>
                  </a:lnTo>
                  <a:lnTo>
                    <a:pt x="1386" y="3171"/>
                  </a:lnTo>
                  <a:lnTo>
                    <a:pt x="1480" y="3194"/>
                  </a:lnTo>
                  <a:lnTo>
                    <a:pt x="1575" y="3210"/>
                  </a:lnTo>
                  <a:lnTo>
                    <a:pt x="1673" y="3220"/>
                  </a:lnTo>
                  <a:lnTo>
                    <a:pt x="1773" y="3223"/>
                  </a:lnTo>
                  <a:lnTo>
                    <a:pt x="1872" y="3220"/>
                  </a:lnTo>
                  <a:lnTo>
                    <a:pt x="1969" y="3210"/>
                  </a:lnTo>
                  <a:lnTo>
                    <a:pt x="2065" y="3194"/>
                  </a:lnTo>
                  <a:lnTo>
                    <a:pt x="2158" y="3171"/>
                  </a:lnTo>
                  <a:lnTo>
                    <a:pt x="2250" y="3143"/>
                  </a:lnTo>
                  <a:lnTo>
                    <a:pt x="2337" y="3108"/>
                  </a:lnTo>
                  <a:lnTo>
                    <a:pt x="2423" y="3070"/>
                  </a:lnTo>
                  <a:lnTo>
                    <a:pt x="2506" y="3025"/>
                  </a:lnTo>
                  <a:lnTo>
                    <a:pt x="2585" y="2976"/>
                  </a:lnTo>
                  <a:lnTo>
                    <a:pt x="2660" y="2921"/>
                  </a:lnTo>
                  <a:lnTo>
                    <a:pt x="2731" y="2861"/>
                  </a:lnTo>
                  <a:lnTo>
                    <a:pt x="2799" y="2798"/>
                  </a:lnTo>
                  <a:lnTo>
                    <a:pt x="2863" y="2731"/>
                  </a:lnTo>
                  <a:lnTo>
                    <a:pt x="2921" y="2659"/>
                  </a:lnTo>
                  <a:lnTo>
                    <a:pt x="2977" y="2583"/>
                  </a:lnTo>
                  <a:lnTo>
                    <a:pt x="3026" y="2504"/>
                  </a:lnTo>
                  <a:lnTo>
                    <a:pt x="3070" y="2422"/>
                  </a:lnTo>
                  <a:lnTo>
                    <a:pt x="3110" y="2337"/>
                  </a:lnTo>
                  <a:lnTo>
                    <a:pt x="3144" y="2249"/>
                  </a:lnTo>
                  <a:lnTo>
                    <a:pt x="3173" y="2158"/>
                  </a:lnTo>
                  <a:lnTo>
                    <a:pt x="3195" y="2064"/>
                  </a:lnTo>
                  <a:lnTo>
                    <a:pt x="3211" y="1969"/>
                  </a:lnTo>
                  <a:lnTo>
                    <a:pt x="3221" y="1871"/>
                  </a:lnTo>
                  <a:lnTo>
                    <a:pt x="3225" y="1772"/>
                  </a:lnTo>
                  <a:lnTo>
                    <a:pt x="3221" y="1673"/>
                  </a:lnTo>
                  <a:lnTo>
                    <a:pt x="3211" y="1576"/>
                  </a:lnTo>
                  <a:lnTo>
                    <a:pt x="3195" y="1481"/>
                  </a:lnTo>
                  <a:lnTo>
                    <a:pt x="3172" y="1387"/>
                  </a:lnTo>
                  <a:lnTo>
                    <a:pt x="3144" y="1296"/>
                  </a:lnTo>
                  <a:lnTo>
                    <a:pt x="3109" y="1208"/>
                  </a:lnTo>
                  <a:lnTo>
                    <a:pt x="3070" y="1122"/>
                  </a:lnTo>
                  <a:lnTo>
                    <a:pt x="3025" y="1040"/>
                  </a:lnTo>
                  <a:lnTo>
                    <a:pt x="2975" y="962"/>
                  </a:lnTo>
                  <a:lnTo>
                    <a:pt x="2921" y="886"/>
                  </a:lnTo>
                  <a:lnTo>
                    <a:pt x="2862" y="815"/>
                  </a:lnTo>
                  <a:lnTo>
                    <a:pt x="2798" y="747"/>
                  </a:lnTo>
                  <a:lnTo>
                    <a:pt x="2730" y="683"/>
                  </a:lnTo>
                  <a:lnTo>
                    <a:pt x="2659" y="624"/>
                  </a:lnTo>
                  <a:lnTo>
                    <a:pt x="2584" y="570"/>
                  </a:lnTo>
                  <a:lnTo>
                    <a:pt x="2505" y="520"/>
                  </a:lnTo>
                  <a:lnTo>
                    <a:pt x="2423" y="475"/>
                  </a:lnTo>
                  <a:lnTo>
                    <a:pt x="2337" y="436"/>
                  </a:lnTo>
                  <a:lnTo>
                    <a:pt x="2249" y="402"/>
                  </a:lnTo>
                  <a:lnTo>
                    <a:pt x="2158" y="374"/>
                  </a:lnTo>
                  <a:lnTo>
                    <a:pt x="2065" y="351"/>
                  </a:lnTo>
                  <a:lnTo>
                    <a:pt x="1969" y="335"/>
                  </a:lnTo>
                  <a:lnTo>
                    <a:pt x="1872" y="325"/>
                  </a:lnTo>
                  <a:lnTo>
                    <a:pt x="1773" y="322"/>
                  </a:lnTo>
                  <a:close/>
                  <a:moveTo>
                    <a:pt x="1773" y="0"/>
                  </a:moveTo>
                  <a:lnTo>
                    <a:pt x="1881" y="4"/>
                  </a:lnTo>
                  <a:lnTo>
                    <a:pt x="1987" y="13"/>
                  </a:lnTo>
                  <a:lnTo>
                    <a:pt x="2091" y="30"/>
                  </a:lnTo>
                  <a:lnTo>
                    <a:pt x="2194" y="51"/>
                  </a:lnTo>
                  <a:lnTo>
                    <a:pt x="2293" y="78"/>
                  </a:lnTo>
                  <a:lnTo>
                    <a:pt x="2391" y="112"/>
                  </a:lnTo>
                  <a:lnTo>
                    <a:pt x="2486" y="150"/>
                  </a:lnTo>
                  <a:lnTo>
                    <a:pt x="2578" y="194"/>
                  </a:lnTo>
                  <a:lnTo>
                    <a:pt x="2668" y="243"/>
                  </a:lnTo>
                  <a:lnTo>
                    <a:pt x="2753" y="296"/>
                  </a:lnTo>
                  <a:lnTo>
                    <a:pt x="2836" y="354"/>
                  </a:lnTo>
                  <a:lnTo>
                    <a:pt x="2915" y="418"/>
                  </a:lnTo>
                  <a:lnTo>
                    <a:pt x="2990" y="485"/>
                  </a:lnTo>
                  <a:lnTo>
                    <a:pt x="3061" y="556"/>
                  </a:lnTo>
                  <a:lnTo>
                    <a:pt x="3129" y="630"/>
                  </a:lnTo>
                  <a:lnTo>
                    <a:pt x="3191" y="710"/>
                  </a:lnTo>
                  <a:lnTo>
                    <a:pt x="3250" y="792"/>
                  </a:lnTo>
                  <a:lnTo>
                    <a:pt x="3304" y="879"/>
                  </a:lnTo>
                  <a:lnTo>
                    <a:pt x="3352" y="967"/>
                  </a:lnTo>
                  <a:lnTo>
                    <a:pt x="3395" y="1060"/>
                  </a:lnTo>
                  <a:lnTo>
                    <a:pt x="3434" y="1154"/>
                  </a:lnTo>
                  <a:lnTo>
                    <a:pt x="3468" y="1252"/>
                  </a:lnTo>
                  <a:lnTo>
                    <a:pt x="3495" y="1352"/>
                  </a:lnTo>
                  <a:lnTo>
                    <a:pt x="3516" y="1454"/>
                  </a:lnTo>
                  <a:lnTo>
                    <a:pt x="3533" y="1558"/>
                  </a:lnTo>
                  <a:lnTo>
                    <a:pt x="3542" y="1664"/>
                  </a:lnTo>
                  <a:lnTo>
                    <a:pt x="3546" y="1772"/>
                  </a:lnTo>
                  <a:lnTo>
                    <a:pt x="3542" y="1880"/>
                  </a:lnTo>
                  <a:lnTo>
                    <a:pt x="3533" y="1987"/>
                  </a:lnTo>
                  <a:lnTo>
                    <a:pt x="3516" y="2091"/>
                  </a:lnTo>
                  <a:lnTo>
                    <a:pt x="3495" y="2193"/>
                  </a:lnTo>
                  <a:lnTo>
                    <a:pt x="3468" y="2293"/>
                  </a:lnTo>
                  <a:lnTo>
                    <a:pt x="3434" y="2390"/>
                  </a:lnTo>
                  <a:lnTo>
                    <a:pt x="3395" y="2485"/>
                  </a:lnTo>
                  <a:lnTo>
                    <a:pt x="3352" y="2578"/>
                  </a:lnTo>
                  <a:lnTo>
                    <a:pt x="3304" y="2666"/>
                  </a:lnTo>
                  <a:lnTo>
                    <a:pt x="3250" y="2752"/>
                  </a:lnTo>
                  <a:lnTo>
                    <a:pt x="3191" y="2834"/>
                  </a:lnTo>
                  <a:lnTo>
                    <a:pt x="3129" y="2913"/>
                  </a:lnTo>
                  <a:lnTo>
                    <a:pt x="3061" y="2989"/>
                  </a:lnTo>
                  <a:lnTo>
                    <a:pt x="2990" y="3060"/>
                  </a:lnTo>
                  <a:lnTo>
                    <a:pt x="2915" y="3127"/>
                  </a:lnTo>
                  <a:lnTo>
                    <a:pt x="2836" y="3189"/>
                  </a:lnTo>
                  <a:lnTo>
                    <a:pt x="2753" y="3248"/>
                  </a:lnTo>
                  <a:lnTo>
                    <a:pt x="2668" y="3302"/>
                  </a:lnTo>
                  <a:lnTo>
                    <a:pt x="2578" y="3350"/>
                  </a:lnTo>
                  <a:lnTo>
                    <a:pt x="2486" y="3394"/>
                  </a:lnTo>
                  <a:lnTo>
                    <a:pt x="2391" y="3433"/>
                  </a:lnTo>
                  <a:lnTo>
                    <a:pt x="2293" y="3466"/>
                  </a:lnTo>
                  <a:lnTo>
                    <a:pt x="2194" y="3494"/>
                  </a:lnTo>
                  <a:lnTo>
                    <a:pt x="2091" y="3515"/>
                  </a:lnTo>
                  <a:lnTo>
                    <a:pt x="1987" y="3530"/>
                  </a:lnTo>
                  <a:lnTo>
                    <a:pt x="1881" y="3540"/>
                  </a:lnTo>
                  <a:lnTo>
                    <a:pt x="1773" y="3543"/>
                  </a:lnTo>
                  <a:lnTo>
                    <a:pt x="1665" y="3540"/>
                  </a:lnTo>
                  <a:lnTo>
                    <a:pt x="1558" y="3530"/>
                  </a:lnTo>
                  <a:lnTo>
                    <a:pt x="1454" y="3515"/>
                  </a:lnTo>
                  <a:lnTo>
                    <a:pt x="1352" y="3494"/>
                  </a:lnTo>
                  <a:lnTo>
                    <a:pt x="1251" y="3466"/>
                  </a:lnTo>
                  <a:lnTo>
                    <a:pt x="1154" y="3433"/>
                  </a:lnTo>
                  <a:lnTo>
                    <a:pt x="1059" y="3394"/>
                  </a:lnTo>
                  <a:lnTo>
                    <a:pt x="967" y="3350"/>
                  </a:lnTo>
                  <a:lnTo>
                    <a:pt x="878" y="3302"/>
                  </a:lnTo>
                  <a:lnTo>
                    <a:pt x="791" y="3248"/>
                  </a:lnTo>
                  <a:lnTo>
                    <a:pt x="709" y="3189"/>
                  </a:lnTo>
                  <a:lnTo>
                    <a:pt x="631" y="3127"/>
                  </a:lnTo>
                  <a:lnTo>
                    <a:pt x="555" y="3060"/>
                  </a:lnTo>
                  <a:lnTo>
                    <a:pt x="484" y="2989"/>
                  </a:lnTo>
                  <a:lnTo>
                    <a:pt x="417" y="2913"/>
                  </a:lnTo>
                  <a:lnTo>
                    <a:pt x="354" y="2834"/>
                  </a:lnTo>
                  <a:lnTo>
                    <a:pt x="296" y="2752"/>
                  </a:lnTo>
                  <a:lnTo>
                    <a:pt x="242" y="2666"/>
                  </a:lnTo>
                  <a:lnTo>
                    <a:pt x="193" y="2578"/>
                  </a:lnTo>
                  <a:lnTo>
                    <a:pt x="149" y="2485"/>
                  </a:lnTo>
                  <a:lnTo>
                    <a:pt x="111" y="2390"/>
                  </a:lnTo>
                  <a:lnTo>
                    <a:pt x="78" y="2293"/>
                  </a:lnTo>
                  <a:lnTo>
                    <a:pt x="50" y="2193"/>
                  </a:lnTo>
                  <a:lnTo>
                    <a:pt x="28" y="2091"/>
                  </a:lnTo>
                  <a:lnTo>
                    <a:pt x="13" y="1987"/>
                  </a:lnTo>
                  <a:lnTo>
                    <a:pt x="3" y="1880"/>
                  </a:lnTo>
                  <a:lnTo>
                    <a:pt x="0" y="1772"/>
                  </a:lnTo>
                  <a:lnTo>
                    <a:pt x="3" y="1664"/>
                  </a:lnTo>
                  <a:lnTo>
                    <a:pt x="13" y="1558"/>
                  </a:lnTo>
                  <a:lnTo>
                    <a:pt x="28" y="1454"/>
                  </a:lnTo>
                  <a:lnTo>
                    <a:pt x="50" y="1352"/>
                  </a:lnTo>
                  <a:lnTo>
                    <a:pt x="78" y="1252"/>
                  </a:lnTo>
                  <a:lnTo>
                    <a:pt x="111" y="1154"/>
                  </a:lnTo>
                  <a:lnTo>
                    <a:pt x="149" y="1060"/>
                  </a:lnTo>
                  <a:lnTo>
                    <a:pt x="193" y="967"/>
                  </a:lnTo>
                  <a:lnTo>
                    <a:pt x="242" y="879"/>
                  </a:lnTo>
                  <a:lnTo>
                    <a:pt x="296" y="792"/>
                  </a:lnTo>
                  <a:lnTo>
                    <a:pt x="354" y="710"/>
                  </a:lnTo>
                  <a:lnTo>
                    <a:pt x="417" y="630"/>
                  </a:lnTo>
                  <a:lnTo>
                    <a:pt x="484" y="556"/>
                  </a:lnTo>
                  <a:lnTo>
                    <a:pt x="555" y="485"/>
                  </a:lnTo>
                  <a:lnTo>
                    <a:pt x="631" y="418"/>
                  </a:lnTo>
                  <a:lnTo>
                    <a:pt x="709" y="354"/>
                  </a:lnTo>
                  <a:lnTo>
                    <a:pt x="791" y="296"/>
                  </a:lnTo>
                  <a:lnTo>
                    <a:pt x="878" y="243"/>
                  </a:lnTo>
                  <a:lnTo>
                    <a:pt x="967" y="194"/>
                  </a:lnTo>
                  <a:lnTo>
                    <a:pt x="1059" y="150"/>
                  </a:lnTo>
                  <a:lnTo>
                    <a:pt x="1154" y="112"/>
                  </a:lnTo>
                  <a:lnTo>
                    <a:pt x="1251" y="78"/>
                  </a:lnTo>
                  <a:lnTo>
                    <a:pt x="1352" y="51"/>
                  </a:lnTo>
                  <a:lnTo>
                    <a:pt x="1454" y="30"/>
                  </a:lnTo>
                  <a:lnTo>
                    <a:pt x="1558" y="13"/>
                  </a:lnTo>
                  <a:lnTo>
                    <a:pt x="1665" y="4"/>
                  </a:lnTo>
                  <a:lnTo>
                    <a:pt x="17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8" name="Inhaltsplatzhalter 4"/>
          <p:cNvSpPr txBox="1">
            <a:spLocks/>
          </p:cNvSpPr>
          <p:nvPr/>
        </p:nvSpPr>
        <p:spPr>
          <a:xfrm>
            <a:off x="6983727" y="2705276"/>
            <a:ext cx="4224763" cy="106978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+mj-lt"/>
              </a:rPr>
              <a:t>Cluster 2: Bulk Purchasers</a:t>
            </a:r>
            <a:br>
              <a:rPr lang="en-US" sz="1600" b="1" dirty="0">
                <a:latin typeface="+mj-lt"/>
              </a:rPr>
            </a:br>
            <a:r>
              <a:rPr lang="en-US" sz="1600" dirty="0">
                <a:latin typeface="+mj-lt"/>
              </a:rPr>
              <a:t>These customers buy in bulk with low frequency. Average Transaction value is high for them.</a:t>
            </a:r>
            <a:endParaRPr lang="en-US" sz="1600" dirty="0">
              <a:latin typeface="+mn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245942" y="2880139"/>
            <a:ext cx="444437" cy="455829"/>
            <a:chOff x="3867150" y="1868488"/>
            <a:chExt cx="1406525" cy="1404938"/>
          </a:xfrm>
          <a:solidFill>
            <a:schemeClr val="bg1"/>
          </a:solidFill>
        </p:grpSpPr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4225925" y="2312988"/>
              <a:ext cx="715963" cy="539750"/>
            </a:xfrm>
            <a:custGeom>
              <a:avLst/>
              <a:gdLst>
                <a:gd name="T0" fmla="*/ 1534 w 1806"/>
                <a:gd name="T1" fmla="*/ 0 h 1359"/>
                <a:gd name="T2" fmla="*/ 1806 w 1806"/>
                <a:gd name="T3" fmla="*/ 280 h 1359"/>
                <a:gd name="T4" fmla="*/ 693 w 1806"/>
                <a:gd name="T5" fmla="*/ 1359 h 1359"/>
                <a:gd name="T6" fmla="*/ 0 w 1806"/>
                <a:gd name="T7" fmla="*/ 668 h 1359"/>
                <a:gd name="T8" fmla="*/ 236 w 1806"/>
                <a:gd name="T9" fmla="*/ 432 h 1359"/>
                <a:gd name="T10" fmla="*/ 676 w 1806"/>
                <a:gd name="T11" fmla="*/ 873 h 1359"/>
                <a:gd name="T12" fmla="*/ 1534 w 1806"/>
                <a:gd name="T13" fmla="*/ 0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6" h="1359">
                  <a:moveTo>
                    <a:pt x="1534" y="0"/>
                  </a:moveTo>
                  <a:lnTo>
                    <a:pt x="1806" y="280"/>
                  </a:lnTo>
                  <a:lnTo>
                    <a:pt x="693" y="1359"/>
                  </a:lnTo>
                  <a:lnTo>
                    <a:pt x="0" y="668"/>
                  </a:lnTo>
                  <a:lnTo>
                    <a:pt x="236" y="432"/>
                  </a:lnTo>
                  <a:lnTo>
                    <a:pt x="676" y="873"/>
                  </a:lnTo>
                  <a:lnTo>
                    <a:pt x="1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3867150" y="1868488"/>
              <a:ext cx="1406525" cy="1404938"/>
            </a:xfrm>
            <a:custGeom>
              <a:avLst/>
              <a:gdLst>
                <a:gd name="T0" fmla="*/ 1480 w 3546"/>
                <a:gd name="T1" fmla="*/ 351 h 3543"/>
                <a:gd name="T2" fmla="*/ 1122 w 3546"/>
                <a:gd name="T3" fmla="*/ 475 h 3543"/>
                <a:gd name="T4" fmla="*/ 814 w 3546"/>
                <a:gd name="T5" fmla="*/ 683 h 3543"/>
                <a:gd name="T6" fmla="*/ 569 w 3546"/>
                <a:gd name="T7" fmla="*/ 962 h 3543"/>
                <a:gd name="T8" fmla="*/ 401 w 3546"/>
                <a:gd name="T9" fmla="*/ 1296 h 3543"/>
                <a:gd name="T10" fmla="*/ 324 w 3546"/>
                <a:gd name="T11" fmla="*/ 1673 h 3543"/>
                <a:gd name="T12" fmla="*/ 350 w 3546"/>
                <a:gd name="T13" fmla="*/ 2064 h 3543"/>
                <a:gd name="T14" fmla="*/ 474 w 3546"/>
                <a:gd name="T15" fmla="*/ 2422 h 3543"/>
                <a:gd name="T16" fmla="*/ 682 w 3546"/>
                <a:gd name="T17" fmla="*/ 2731 h 3543"/>
                <a:gd name="T18" fmla="*/ 961 w 3546"/>
                <a:gd name="T19" fmla="*/ 2976 h 3543"/>
                <a:gd name="T20" fmla="*/ 1296 w 3546"/>
                <a:gd name="T21" fmla="*/ 3143 h 3543"/>
                <a:gd name="T22" fmla="*/ 1673 w 3546"/>
                <a:gd name="T23" fmla="*/ 3220 h 3543"/>
                <a:gd name="T24" fmla="*/ 2065 w 3546"/>
                <a:gd name="T25" fmla="*/ 3194 h 3543"/>
                <a:gd name="T26" fmla="*/ 2423 w 3546"/>
                <a:gd name="T27" fmla="*/ 3070 h 3543"/>
                <a:gd name="T28" fmla="*/ 2731 w 3546"/>
                <a:gd name="T29" fmla="*/ 2861 h 3543"/>
                <a:gd name="T30" fmla="*/ 2977 w 3546"/>
                <a:gd name="T31" fmla="*/ 2583 h 3543"/>
                <a:gd name="T32" fmla="*/ 3144 w 3546"/>
                <a:gd name="T33" fmla="*/ 2249 h 3543"/>
                <a:gd name="T34" fmla="*/ 3221 w 3546"/>
                <a:gd name="T35" fmla="*/ 1871 h 3543"/>
                <a:gd name="T36" fmla="*/ 3195 w 3546"/>
                <a:gd name="T37" fmla="*/ 1481 h 3543"/>
                <a:gd name="T38" fmla="*/ 3070 w 3546"/>
                <a:gd name="T39" fmla="*/ 1122 h 3543"/>
                <a:gd name="T40" fmla="*/ 2862 w 3546"/>
                <a:gd name="T41" fmla="*/ 815 h 3543"/>
                <a:gd name="T42" fmla="*/ 2584 w 3546"/>
                <a:gd name="T43" fmla="*/ 570 h 3543"/>
                <a:gd name="T44" fmla="*/ 2249 w 3546"/>
                <a:gd name="T45" fmla="*/ 402 h 3543"/>
                <a:gd name="T46" fmla="*/ 1872 w 3546"/>
                <a:gd name="T47" fmla="*/ 325 h 3543"/>
                <a:gd name="T48" fmla="*/ 1987 w 3546"/>
                <a:gd name="T49" fmla="*/ 13 h 3543"/>
                <a:gd name="T50" fmla="*/ 2391 w 3546"/>
                <a:gd name="T51" fmla="*/ 112 h 3543"/>
                <a:gd name="T52" fmla="*/ 2753 w 3546"/>
                <a:gd name="T53" fmla="*/ 296 h 3543"/>
                <a:gd name="T54" fmla="*/ 3061 w 3546"/>
                <a:gd name="T55" fmla="*/ 556 h 3543"/>
                <a:gd name="T56" fmla="*/ 3304 w 3546"/>
                <a:gd name="T57" fmla="*/ 879 h 3543"/>
                <a:gd name="T58" fmla="*/ 3468 w 3546"/>
                <a:gd name="T59" fmla="*/ 1252 h 3543"/>
                <a:gd name="T60" fmla="*/ 3542 w 3546"/>
                <a:gd name="T61" fmla="*/ 1664 h 3543"/>
                <a:gd name="T62" fmla="*/ 3516 w 3546"/>
                <a:gd name="T63" fmla="*/ 2091 h 3543"/>
                <a:gd name="T64" fmla="*/ 3395 w 3546"/>
                <a:gd name="T65" fmla="*/ 2485 h 3543"/>
                <a:gd name="T66" fmla="*/ 3191 w 3546"/>
                <a:gd name="T67" fmla="*/ 2834 h 3543"/>
                <a:gd name="T68" fmla="*/ 2915 w 3546"/>
                <a:gd name="T69" fmla="*/ 3127 h 3543"/>
                <a:gd name="T70" fmla="*/ 2578 w 3546"/>
                <a:gd name="T71" fmla="*/ 3350 h 3543"/>
                <a:gd name="T72" fmla="*/ 2194 w 3546"/>
                <a:gd name="T73" fmla="*/ 3494 h 3543"/>
                <a:gd name="T74" fmla="*/ 1773 w 3546"/>
                <a:gd name="T75" fmla="*/ 3543 h 3543"/>
                <a:gd name="T76" fmla="*/ 1352 w 3546"/>
                <a:gd name="T77" fmla="*/ 3494 h 3543"/>
                <a:gd name="T78" fmla="*/ 967 w 3546"/>
                <a:gd name="T79" fmla="*/ 3350 h 3543"/>
                <a:gd name="T80" fmla="*/ 631 w 3546"/>
                <a:gd name="T81" fmla="*/ 3127 h 3543"/>
                <a:gd name="T82" fmla="*/ 354 w 3546"/>
                <a:gd name="T83" fmla="*/ 2834 h 3543"/>
                <a:gd name="T84" fmla="*/ 149 w 3546"/>
                <a:gd name="T85" fmla="*/ 2485 h 3543"/>
                <a:gd name="T86" fmla="*/ 28 w 3546"/>
                <a:gd name="T87" fmla="*/ 2091 h 3543"/>
                <a:gd name="T88" fmla="*/ 3 w 3546"/>
                <a:gd name="T89" fmla="*/ 1664 h 3543"/>
                <a:gd name="T90" fmla="*/ 78 w 3546"/>
                <a:gd name="T91" fmla="*/ 1252 h 3543"/>
                <a:gd name="T92" fmla="*/ 242 w 3546"/>
                <a:gd name="T93" fmla="*/ 879 h 3543"/>
                <a:gd name="T94" fmla="*/ 484 w 3546"/>
                <a:gd name="T95" fmla="*/ 556 h 3543"/>
                <a:gd name="T96" fmla="*/ 791 w 3546"/>
                <a:gd name="T97" fmla="*/ 296 h 3543"/>
                <a:gd name="T98" fmla="*/ 1154 w 3546"/>
                <a:gd name="T99" fmla="*/ 112 h 3543"/>
                <a:gd name="T100" fmla="*/ 1558 w 3546"/>
                <a:gd name="T101" fmla="*/ 13 h 3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6" h="3543">
                  <a:moveTo>
                    <a:pt x="1773" y="322"/>
                  </a:moveTo>
                  <a:lnTo>
                    <a:pt x="1673" y="325"/>
                  </a:lnTo>
                  <a:lnTo>
                    <a:pt x="1575" y="335"/>
                  </a:lnTo>
                  <a:lnTo>
                    <a:pt x="1480" y="351"/>
                  </a:lnTo>
                  <a:lnTo>
                    <a:pt x="1386" y="374"/>
                  </a:lnTo>
                  <a:lnTo>
                    <a:pt x="1296" y="402"/>
                  </a:lnTo>
                  <a:lnTo>
                    <a:pt x="1207" y="435"/>
                  </a:lnTo>
                  <a:lnTo>
                    <a:pt x="1122" y="475"/>
                  </a:lnTo>
                  <a:lnTo>
                    <a:pt x="1040" y="519"/>
                  </a:lnTo>
                  <a:lnTo>
                    <a:pt x="961" y="569"/>
                  </a:lnTo>
                  <a:lnTo>
                    <a:pt x="885" y="624"/>
                  </a:lnTo>
                  <a:lnTo>
                    <a:pt x="814" y="683"/>
                  </a:lnTo>
                  <a:lnTo>
                    <a:pt x="746" y="746"/>
                  </a:lnTo>
                  <a:lnTo>
                    <a:pt x="682" y="814"/>
                  </a:lnTo>
                  <a:lnTo>
                    <a:pt x="623" y="886"/>
                  </a:lnTo>
                  <a:lnTo>
                    <a:pt x="569" y="962"/>
                  </a:lnTo>
                  <a:lnTo>
                    <a:pt x="519" y="1040"/>
                  </a:lnTo>
                  <a:lnTo>
                    <a:pt x="474" y="1122"/>
                  </a:lnTo>
                  <a:lnTo>
                    <a:pt x="435" y="1208"/>
                  </a:lnTo>
                  <a:lnTo>
                    <a:pt x="401" y="1296"/>
                  </a:lnTo>
                  <a:lnTo>
                    <a:pt x="372" y="1387"/>
                  </a:lnTo>
                  <a:lnTo>
                    <a:pt x="350" y="1479"/>
                  </a:lnTo>
                  <a:lnTo>
                    <a:pt x="334" y="1576"/>
                  </a:lnTo>
                  <a:lnTo>
                    <a:pt x="324" y="1673"/>
                  </a:lnTo>
                  <a:lnTo>
                    <a:pt x="321" y="1772"/>
                  </a:lnTo>
                  <a:lnTo>
                    <a:pt x="324" y="1871"/>
                  </a:lnTo>
                  <a:lnTo>
                    <a:pt x="334" y="1969"/>
                  </a:lnTo>
                  <a:lnTo>
                    <a:pt x="350" y="2064"/>
                  </a:lnTo>
                  <a:lnTo>
                    <a:pt x="372" y="2158"/>
                  </a:lnTo>
                  <a:lnTo>
                    <a:pt x="401" y="2249"/>
                  </a:lnTo>
                  <a:lnTo>
                    <a:pt x="435" y="2337"/>
                  </a:lnTo>
                  <a:lnTo>
                    <a:pt x="474" y="2422"/>
                  </a:lnTo>
                  <a:lnTo>
                    <a:pt x="519" y="2504"/>
                  </a:lnTo>
                  <a:lnTo>
                    <a:pt x="569" y="2583"/>
                  </a:lnTo>
                  <a:lnTo>
                    <a:pt x="623" y="2659"/>
                  </a:lnTo>
                  <a:lnTo>
                    <a:pt x="682" y="2731"/>
                  </a:lnTo>
                  <a:lnTo>
                    <a:pt x="746" y="2798"/>
                  </a:lnTo>
                  <a:lnTo>
                    <a:pt x="814" y="2861"/>
                  </a:lnTo>
                  <a:lnTo>
                    <a:pt x="885" y="2921"/>
                  </a:lnTo>
                  <a:lnTo>
                    <a:pt x="961" y="2976"/>
                  </a:lnTo>
                  <a:lnTo>
                    <a:pt x="1040" y="3025"/>
                  </a:lnTo>
                  <a:lnTo>
                    <a:pt x="1122" y="3070"/>
                  </a:lnTo>
                  <a:lnTo>
                    <a:pt x="1207" y="3108"/>
                  </a:lnTo>
                  <a:lnTo>
                    <a:pt x="1296" y="3143"/>
                  </a:lnTo>
                  <a:lnTo>
                    <a:pt x="1386" y="3171"/>
                  </a:lnTo>
                  <a:lnTo>
                    <a:pt x="1480" y="3194"/>
                  </a:lnTo>
                  <a:lnTo>
                    <a:pt x="1575" y="3210"/>
                  </a:lnTo>
                  <a:lnTo>
                    <a:pt x="1673" y="3220"/>
                  </a:lnTo>
                  <a:lnTo>
                    <a:pt x="1773" y="3223"/>
                  </a:lnTo>
                  <a:lnTo>
                    <a:pt x="1872" y="3220"/>
                  </a:lnTo>
                  <a:lnTo>
                    <a:pt x="1969" y="3210"/>
                  </a:lnTo>
                  <a:lnTo>
                    <a:pt x="2065" y="3194"/>
                  </a:lnTo>
                  <a:lnTo>
                    <a:pt x="2158" y="3171"/>
                  </a:lnTo>
                  <a:lnTo>
                    <a:pt x="2250" y="3143"/>
                  </a:lnTo>
                  <a:lnTo>
                    <a:pt x="2337" y="3108"/>
                  </a:lnTo>
                  <a:lnTo>
                    <a:pt x="2423" y="3070"/>
                  </a:lnTo>
                  <a:lnTo>
                    <a:pt x="2506" y="3025"/>
                  </a:lnTo>
                  <a:lnTo>
                    <a:pt x="2585" y="2976"/>
                  </a:lnTo>
                  <a:lnTo>
                    <a:pt x="2660" y="2921"/>
                  </a:lnTo>
                  <a:lnTo>
                    <a:pt x="2731" y="2861"/>
                  </a:lnTo>
                  <a:lnTo>
                    <a:pt x="2799" y="2798"/>
                  </a:lnTo>
                  <a:lnTo>
                    <a:pt x="2863" y="2731"/>
                  </a:lnTo>
                  <a:lnTo>
                    <a:pt x="2921" y="2659"/>
                  </a:lnTo>
                  <a:lnTo>
                    <a:pt x="2977" y="2583"/>
                  </a:lnTo>
                  <a:lnTo>
                    <a:pt x="3026" y="2504"/>
                  </a:lnTo>
                  <a:lnTo>
                    <a:pt x="3070" y="2422"/>
                  </a:lnTo>
                  <a:lnTo>
                    <a:pt x="3110" y="2337"/>
                  </a:lnTo>
                  <a:lnTo>
                    <a:pt x="3144" y="2249"/>
                  </a:lnTo>
                  <a:lnTo>
                    <a:pt x="3173" y="2158"/>
                  </a:lnTo>
                  <a:lnTo>
                    <a:pt x="3195" y="2064"/>
                  </a:lnTo>
                  <a:lnTo>
                    <a:pt x="3211" y="1969"/>
                  </a:lnTo>
                  <a:lnTo>
                    <a:pt x="3221" y="1871"/>
                  </a:lnTo>
                  <a:lnTo>
                    <a:pt x="3225" y="1772"/>
                  </a:lnTo>
                  <a:lnTo>
                    <a:pt x="3221" y="1673"/>
                  </a:lnTo>
                  <a:lnTo>
                    <a:pt x="3211" y="1576"/>
                  </a:lnTo>
                  <a:lnTo>
                    <a:pt x="3195" y="1481"/>
                  </a:lnTo>
                  <a:lnTo>
                    <a:pt x="3172" y="1387"/>
                  </a:lnTo>
                  <a:lnTo>
                    <a:pt x="3144" y="1296"/>
                  </a:lnTo>
                  <a:lnTo>
                    <a:pt x="3109" y="1208"/>
                  </a:lnTo>
                  <a:lnTo>
                    <a:pt x="3070" y="1122"/>
                  </a:lnTo>
                  <a:lnTo>
                    <a:pt x="3025" y="1040"/>
                  </a:lnTo>
                  <a:lnTo>
                    <a:pt x="2975" y="962"/>
                  </a:lnTo>
                  <a:lnTo>
                    <a:pt x="2921" y="886"/>
                  </a:lnTo>
                  <a:lnTo>
                    <a:pt x="2862" y="815"/>
                  </a:lnTo>
                  <a:lnTo>
                    <a:pt x="2798" y="747"/>
                  </a:lnTo>
                  <a:lnTo>
                    <a:pt x="2730" y="683"/>
                  </a:lnTo>
                  <a:lnTo>
                    <a:pt x="2659" y="624"/>
                  </a:lnTo>
                  <a:lnTo>
                    <a:pt x="2584" y="570"/>
                  </a:lnTo>
                  <a:lnTo>
                    <a:pt x="2505" y="520"/>
                  </a:lnTo>
                  <a:lnTo>
                    <a:pt x="2423" y="475"/>
                  </a:lnTo>
                  <a:lnTo>
                    <a:pt x="2337" y="436"/>
                  </a:lnTo>
                  <a:lnTo>
                    <a:pt x="2249" y="402"/>
                  </a:lnTo>
                  <a:lnTo>
                    <a:pt x="2158" y="374"/>
                  </a:lnTo>
                  <a:lnTo>
                    <a:pt x="2065" y="351"/>
                  </a:lnTo>
                  <a:lnTo>
                    <a:pt x="1969" y="335"/>
                  </a:lnTo>
                  <a:lnTo>
                    <a:pt x="1872" y="325"/>
                  </a:lnTo>
                  <a:lnTo>
                    <a:pt x="1773" y="322"/>
                  </a:lnTo>
                  <a:close/>
                  <a:moveTo>
                    <a:pt x="1773" y="0"/>
                  </a:moveTo>
                  <a:lnTo>
                    <a:pt x="1881" y="4"/>
                  </a:lnTo>
                  <a:lnTo>
                    <a:pt x="1987" y="13"/>
                  </a:lnTo>
                  <a:lnTo>
                    <a:pt x="2091" y="30"/>
                  </a:lnTo>
                  <a:lnTo>
                    <a:pt x="2194" y="51"/>
                  </a:lnTo>
                  <a:lnTo>
                    <a:pt x="2293" y="78"/>
                  </a:lnTo>
                  <a:lnTo>
                    <a:pt x="2391" y="112"/>
                  </a:lnTo>
                  <a:lnTo>
                    <a:pt x="2486" y="150"/>
                  </a:lnTo>
                  <a:lnTo>
                    <a:pt x="2578" y="194"/>
                  </a:lnTo>
                  <a:lnTo>
                    <a:pt x="2668" y="243"/>
                  </a:lnTo>
                  <a:lnTo>
                    <a:pt x="2753" y="296"/>
                  </a:lnTo>
                  <a:lnTo>
                    <a:pt x="2836" y="354"/>
                  </a:lnTo>
                  <a:lnTo>
                    <a:pt x="2915" y="418"/>
                  </a:lnTo>
                  <a:lnTo>
                    <a:pt x="2990" y="485"/>
                  </a:lnTo>
                  <a:lnTo>
                    <a:pt x="3061" y="556"/>
                  </a:lnTo>
                  <a:lnTo>
                    <a:pt x="3129" y="630"/>
                  </a:lnTo>
                  <a:lnTo>
                    <a:pt x="3191" y="710"/>
                  </a:lnTo>
                  <a:lnTo>
                    <a:pt x="3250" y="792"/>
                  </a:lnTo>
                  <a:lnTo>
                    <a:pt x="3304" y="879"/>
                  </a:lnTo>
                  <a:lnTo>
                    <a:pt x="3352" y="967"/>
                  </a:lnTo>
                  <a:lnTo>
                    <a:pt x="3395" y="1060"/>
                  </a:lnTo>
                  <a:lnTo>
                    <a:pt x="3434" y="1154"/>
                  </a:lnTo>
                  <a:lnTo>
                    <a:pt x="3468" y="1252"/>
                  </a:lnTo>
                  <a:lnTo>
                    <a:pt x="3495" y="1352"/>
                  </a:lnTo>
                  <a:lnTo>
                    <a:pt x="3516" y="1454"/>
                  </a:lnTo>
                  <a:lnTo>
                    <a:pt x="3533" y="1558"/>
                  </a:lnTo>
                  <a:lnTo>
                    <a:pt x="3542" y="1664"/>
                  </a:lnTo>
                  <a:lnTo>
                    <a:pt x="3546" y="1772"/>
                  </a:lnTo>
                  <a:lnTo>
                    <a:pt x="3542" y="1880"/>
                  </a:lnTo>
                  <a:lnTo>
                    <a:pt x="3533" y="1987"/>
                  </a:lnTo>
                  <a:lnTo>
                    <a:pt x="3516" y="2091"/>
                  </a:lnTo>
                  <a:lnTo>
                    <a:pt x="3495" y="2193"/>
                  </a:lnTo>
                  <a:lnTo>
                    <a:pt x="3468" y="2293"/>
                  </a:lnTo>
                  <a:lnTo>
                    <a:pt x="3434" y="2390"/>
                  </a:lnTo>
                  <a:lnTo>
                    <a:pt x="3395" y="2485"/>
                  </a:lnTo>
                  <a:lnTo>
                    <a:pt x="3352" y="2578"/>
                  </a:lnTo>
                  <a:lnTo>
                    <a:pt x="3304" y="2666"/>
                  </a:lnTo>
                  <a:lnTo>
                    <a:pt x="3250" y="2752"/>
                  </a:lnTo>
                  <a:lnTo>
                    <a:pt x="3191" y="2834"/>
                  </a:lnTo>
                  <a:lnTo>
                    <a:pt x="3129" y="2913"/>
                  </a:lnTo>
                  <a:lnTo>
                    <a:pt x="3061" y="2989"/>
                  </a:lnTo>
                  <a:lnTo>
                    <a:pt x="2990" y="3060"/>
                  </a:lnTo>
                  <a:lnTo>
                    <a:pt x="2915" y="3127"/>
                  </a:lnTo>
                  <a:lnTo>
                    <a:pt x="2836" y="3189"/>
                  </a:lnTo>
                  <a:lnTo>
                    <a:pt x="2753" y="3248"/>
                  </a:lnTo>
                  <a:lnTo>
                    <a:pt x="2668" y="3302"/>
                  </a:lnTo>
                  <a:lnTo>
                    <a:pt x="2578" y="3350"/>
                  </a:lnTo>
                  <a:lnTo>
                    <a:pt x="2486" y="3394"/>
                  </a:lnTo>
                  <a:lnTo>
                    <a:pt x="2391" y="3433"/>
                  </a:lnTo>
                  <a:lnTo>
                    <a:pt x="2293" y="3466"/>
                  </a:lnTo>
                  <a:lnTo>
                    <a:pt x="2194" y="3494"/>
                  </a:lnTo>
                  <a:lnTo>
                    <a:pt x="2091" y="3515"/>
                  </a:lnTo>
                  <a:lnTo>
                    <a:pt x="1987" y="3530"/>
                  </a:lnTo>
                  <a:lnTo>
                    <a:pt x="1881" y="3540"/>
                  </a:lnTo>
                  <a:lnTo>
                    <a:pt x="1773" y="3543"/>
                  </a:lnTo>
                  <a:lnTo>
                    <a:pt x="1665" y="3540"/>
                  </a:lnTo>
                  <a:lnTo>
                    <a:pt x="1558" y="3530"/>
                  </a:lnTo>
                  <a:lnTo>
                    <a:pt x="1454" y="3515"/>
                  </a:lnTo>
                  <a:lnTo>
                    <a:pt x="1352" y="3494"/>
                  </a:lnTo>
                  <a:lnTo>
                    <a:pt x="1251" y="3466"/>
                  </a:lnTo>
                  <a:lnTo>
                    <a:pt x="1154" y="3433"/>
                  </a:lnTo>
                  <a:lnTo>
                    <a:pt x="1059" y="3394"/>
                  </a:lnTo>
                  <a:lnTo>
                    <a:pt x="967" y="3350"/>
                  </a:lnTo>
                  <a:lnTo>
                    <a:pt x="878" y="3302"/>
                  </a:lnTo>
                  <a:lnTo>
                    <a:pt x="791" y="3248"/>
                  </a:lnTo>
                  <a:lnTo>
                    <a:pt x="709" y="3189"/>
                  </a:lnTo>
                  <a:lnTo>
                    <a:pt x="631" y="3127"/>
                  </a:lnTo>
                  <a:lnTo>
                    <a:pt x="555" y="3060"/>
                  </a:lnTo>
                  <a:lnTo>
                    <a:pt x="484" y="2989"/>
                  </a:lnTo>
                  <a:lnTo>
                    <a:pt x="417" y="2913"/>
                  </a:lnTo>
                  <a:lnTo>
                    <a:pt x="354" y="2834"/>
                  </a:lnTo>
                  <a:lnTo>
                    <a:pt x="296" y="2752"/>
                  </a:lnTo>
                  <a:lnTo>
                    <a:pt x="242" y="2666"/>
                  </a:lnTo>
                  <a:lnTo>
                    <a:pt x="193" y="2578"/>
                  </a:lnTo>
                  <a:lnTo>
                    <a:pt x="149" y="2485"/>
                  </a:lnTo>
                  <a:lnTo>
                    <a:pt x="111" y="2390"/>
                  </a:lnTo>
                  <a:lnTo>
                    <a:pt x="78" y="2293"/>
                  </a:lnTo>
                  <a:lnTo>
                    <a:pt x="50" y="2193"/>
                  </a:lnTo>
                  <a:lnTo>
                    <a:pt x="28" y="2091"/>
                  </a:lnTo>
                  <a:lnTo>
                    <a:pt x="13" y="1987"/>
                  </a:lnTo>
                  <a:lnTo>
                    <a:pt x="3" y="1880"/>
                  </a:lnTo>
                  <a:lnTo>
                    <a:pt x="0" y="1772"/>
                  </a:lnTo>
                  <a:lnTo>
                    <a:pt x="3" y="1664"/>
                  </a:lnTo>
                  <a:lnTo>
                    <a:pt x="13" y="1558"/>
                  </a:lnTo>
                  <a:lnTo>
                    <a:pt x="28" y="1454"/>
                  </a:lnTo>
                  <a:lnTo>
                    <a:pt x="50" y="1352"/>
                  </a:lnTo>
                  <a:lnTo>
                    <a:pt x="78" y="1252"/>
                  </a:lnTo>
                  <a:lnTo>
                    <a:pt x="111" y="1154"/>
                  </a:lnTo>
                  <a:lnTo>
                    <a:pt x="149" y="1060"/>
                  </a:lnTo>
                  <a:lnTo>
                    <a:pt x="193" y="967"/>
                  </a:lnTo>
                  <a:lnTo>
                    <a:pt x="242" y="879"/>
                  </a:lnTo>
                  <a:lnTo>
                    <a:pt x="296" y="792"/>
                  </a:lnTo>
                  <a:lnTo>
                    <a:pt x="354" y="710"/>
                  </a:lnTo>
                  <a:lnTo>
                    <a:pt x="417" y="630"/>
                  </a:lnTo>
                  <a:lnTo>
                    <a:pt x="484" y="556"/>
                  </a:lnTo>
                  <a:lnTo>
                    <a:pt x="555" y="485"/>
                  </a:lnTo>
                  <a:lnTo>
                    <a:pt x="631" y="418"/>
                  </a:lnTo>
                  <a:lnTo>
                    <a:pt x="709" y="354"/>
                  </a:lnTo>
                  <a:lnTo>
                    <a:pt x="791" y="296"/>
                  </a:lnTo>
                  <a:lnTo>
                    <a:pt x="878" y="243"/>
                  </a:lnTo>
                  <a:lnTo>
                    <a:pt x="967" y="194"/>
                  </a:lnTo>
                  <a:lnTo>
                    <a:pt x="1059" y="150"/>
                  </a:lnTo>
                  <a:lnTo>
                    <a:pt x="1154" y="112"/>
                  </a:lnTo>
                  <a:lnTo>
                    <a:pt x="1251" y="78"/>
                  </a:lnTo>
                  <a:lnTo>
                    <a:pt x="1352" y="51"/>
                  </a:lnTo>
                  <a:lnTo>
                    <a:pt x="1454" y="30"/>
                  </a:lnTo>
                  <a:lnTo>
                    <a:pt x="1558" y="13"/>
                  </a:lnTo>
                  <a:lnTo>
                    <a:pt x="1665" y="4"/>
                  </a:lnTo>
                  <a:lnTo>
                    <a:pt x="17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22" name="Inhaltsplatzhalter 4"/>
          <p:cNvSpPr txBox="1">
            <a:spLocks/>
          </p:cNvSpPr>
          <p:nvPr/>
        </p:nvSpPr>
        <p:spPr>
          <a:xfrm>
            <a:off x="6983727" y="4005713"/>
            <a:ext cx="4224763" cy="106978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+mj-lt"/>
              </a:rPr>
              <a:t>Cluster 3: Core Customers</a:t>
            </a:r>
            <a:br>
              <a:rPr lang="en-US" sz="1600" b="1" dirty="0">
                <a:latin typeface="+mj-lt"/>
              </a:rPr>
            </a:br>
            <a:r>
              <a:rPr lang="en-US" sz="1600" dirty="0">
                <a:latin typeface="+mj-lt"/>
              </a:rPr>
              <a:t>These are loyal customers for the product. Highly loyal, more recent and more frequent in nature.</a:t>
            </a:r>
            <a:endParaRPr lang="en-US" sz="1400" dirty="0">
              <a:latin typeface="+mn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245942" y="4245484"/>
            <a:ext cx="444437" cy="455829"/>
            <a:chOff x="3867150" y="1868488"/>
            <a:chExt cx="1406525" cy="1404938"/>
          </a:xfrm>
          <a:solidFill>
            <a:schemeClr val="bg1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4225925" y="2312988"/>
              <a:ext cx="715963" cy="539750"/>
            </a:xfrm>
            <a:custGeom>
              <a:avLst/>
              <a:gdLst>
                <a:gd name="T0" fmla="*/ 1534 w 1806"/>
                <a:gd name="T1" fmla="*/ 0 h 1359"/>
                <a:gd name="T2" fmla="*/ 1806 w 1806"/>
                <a:gd name="T3" fmla="*/ 280 h 1359"/>
                <a:gd name="T4" fmla="*/ 693 w 1806"/>
                <a:gd name="T5" fmla="*/ 1359 h 1359"/>
                <a:gd name="T6" fmla="*/ 0 w 1806"/>
                <a:gd name="T7" fmla="*/ 668 h 1359"/>
                <a:gd name="T8" fmla="*/ 236 w 1806"/>
                <a:gd name="T9" fmla="*/ 432 h 1359"/>
                <a:gd name="T10" fmla="*/ 676 w 1806"/>
                <a:gd name="T11" fmla="*/ 873 h 1359"/>
                <a:gd name="T12" fmla="*/ 1534 w 1806"/>
                <a:gd name="T13" fmla="*/ 0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6" h="1359">
                  <a:moveTo>
                    <a:pt x="1534" y="0"/>
                  </a:moveTo>
                  <a:lnTo>
                    <a:pt x="1806" y="280"/>
                  </a:lnTo>
                  <a:lnTo>
                    <a:pt x="693" y="1359"/>
                  </a:lnTo>
                  <a:lnTo>
                    <a:pt x="0" y="668"/>
                  </a:lnTo>
                  <a:lnTo>
                    <a:pt x="236" y="432"/>
                  </a:lnTo>
                  <a:lnTo>
                    <a:pt x="676" y="873"/>
                  </a:lnTo>
                  <a:lnTo>
                    <a:pt x="1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Freeform 7"/>
            <p:cNvSpPr>
              <a:spLocks noEditPoints="1"/>
            </p:cNvSpPr>
            <p:nvPr/>
          </p:nvSpPr>
          <p:spPr bwMode="auto">
            <a:xfrm>
              <a:off x="3867150" y="1868488"/>
              <a:ext cx="1406525" cy="1404938"/>
            </a:xfrm>
            <a:custGeom>
              <a:avLst/>
              <a:gdLst>
                <a:gd name="T0" fmla="*/ 1480 w 3546"/>
                <a:gd name="T1" fmla="*/ 351 h 3543"/>
                <a:gd name="T2" fmla="*/ 1122 w 3546"/>
                <a:gd name="T3" fmla="*/ 475 h 3543"/>
                <a:gd name="T4" fmla="*/ 814 w 3546"/>
                <a:gd name="T5" fmla="*/ 683 h 3543"/>
                <a:gd name="T6" fmla="*/ 569 w 3546"/>
                <a:gd name="T7" fmla="*/ 962 h 3543"/>
                <a:gd name="T8" fmla="*/ 401 w 3546"/>
                <a:gd name="T9" fmla="*/ 1296 h 3543"/>
                <a:gd name="T10" fmla="*/ 324 w 3546"/>
                <a:gd name="T11" fmla="*/ 1673 h 3543"/>
                <a:gd name="T12" fmla="*/ 350 w 3546"/>
                <a:gd name="T13" fmla="*/ 2064 h 3543"/>
                <a:gd name="T14" fmla="*/ 474 w 3546"/>
                <a:gd name="T15" fmla="*/ 2422 h 3543"/>
                <a:gd name="T16" fmla="*/ 682 w 3546"/>
                <a:gd name="T17" fmla="*/ 2731 h 3543"/>
                <a:gd name="T18" fmla="*/ 961 w 3546"/>
                <a:gd name="T19" fmla="*/ 2976 h 3543"/>
                <a:gd name="T20" fmla="*/ 1296 w 3546"/>
                <a:gd name="T21" fmla="*/ 3143 h 3543"/>
                <a:gd name="T22" fmla="*/ 1673 w 3546"/>
                <a:gd name="T23" fmla="*/ 3220 h 3543"/>
                <a:gd name="T24" fmla="*/ 2065 w 3546"/>
                <a:gd name="T25" fmla="*/ 3194 h 3543"/>
                <a:gd name="T26" fmla="*/ 2423 w 3546"/>
                <a:gd name="T27" fmla="*/ 3070 h 3543"/>
                <a:gd name="T28" fmla="*/ 2731 w 3546"/>
                <a:gd name="T29" fmla="*/ 2861 h 3543"/>
                <a:gd name="T30" fmla="*/ 2977 w 3546"/>
                <a:gd name="T31" fmla="*/ 2583 h 3543"/>
                <a:gd name="T32" fmla="*/ 3144 w 3546"/>
                <a:gd name="T33" fmla="*/ 2249 h 3543"/>
                <a:gd name="T34" fmla="*/ 3221 w 3546"/>
                <a:gd name="T35" fmla="*/ 1871 h 3543"/>
                <a:gd name="T36" fmla="*/ 3195 w 3546"/>
                <a:gd name="T37" fmla="*/ 1481 h 3543"/>
                <a:gd name="T38" fmla="*/ 3070 w 3546"/>
                <a:gd name="T39" fmla="*/ 1122 h 3543"/>
                <a:gd name="T40" fmla="*/ 2862 w 3546"/>
                <a:gd name="T41" fmla="*/ 815 h 3543"/>
                <a:gd name="T42" fmla="*/ 2584 w 3546"/>
                <a:gd name="T43" fmla="*/ 570 h 3543"/>
                <a:gd name="T44" fmla="*/ 2249 w 3546"/>
                <a:gd name="T45" fmla="*/ 402 h 3543"/>
                <a:gd name="T46" fmla="*/ 1872 w 3546"/>
                <a:gd name="T47" fmla="*/ 325 h 3543"/>
                <a:gd name="T48" fmla="*/ 1987 w 3546"/>
                <a:gd name="T49" fmla="*/ 13 h 3543"/>
                <a:gd name="T50" fmla="*/ 2391 w 3546"/>
                <a:gd name="T51" fmla="*/ 112 h 3543"/>
                <a:gd name="T52" fmla="*/ 2753 w 3546"/>
                <a:gd name="T53" fmla="*/ 296 h 3543"/>
                <a:gd name="T54" fmla="*/ 3061 w 3546"/>
                <a:gd name="T55" fmla="*/ 556 h 3543"/>
                <a:gd name="T56" fmla="*/ 3304 w 3546"/>
                <a:gd name="T57" fmla="*/ 879 h 3543"/>
                <a:gd name="T58" fmla="*/ 3468 w 3546"/>
                <a:gd name="T59" fmla="*/ 1252 h 3543"/>
                <a:gd name="T60" fmla="*/ 3542 w 3546"/>
                <a:gd name="T61" fmla="*/ 1664 h 3543"/>
                <a:gd name="T62" fmla="*/ 3516 w 3546"/>
                <a:gd name="T63" fmla="*/ 2091 h 3543"/>
                <a:gd name="T64" fmla="*/ 3395 w 3546"/>
                <a:gd name="T65" fmla="*/ 2485 h 3543"/>
                <a:gd name="T66" fmla="*/ 3191 w 3546"/>
                <a:gd name="T67" fmla="*/ 2834 h 3543"/>
                <a:gd name="T68" fmla="*/ 2915 w 3546"/>
                <a:gd name="T69" fmla="*/ 3127 h 3543"/>
                <a:gd name="T70" fmla="*/ 2578 w 3546"/>
                <a:gd name="T71" fmla="*/ 3350 h 3543"/>
                <a:gd name="T72" fmla="*/ 2194 w 3546"/>
                <a:gd name="T73" fmla="*/ 3494 h 3543"/>
                <a:gd name="T74" fmla="*/ 1773 w 3546"/>
                <a:gd name="T75" fmla="*/ 3543 h 3543"/>
                <a:gd name="T76" fmla="*/ 1352 w 3546"/>
                <a:gd name="T77" fmla="*/ 3494 h 3543"/>
                <a:gd name="T78" fmla="*/ 967 w 3546"/>
                <a:gd name="T79" fmla="*/ 3350 h 3543"/>
                <a:gd name="T80" fmla="*/ 631 w 3546"/>
                <a:gd name="T81" fmla="*/ 3127 h 3543"/>
                <a:gd name="T82" fmla="*/ 354 w 3546"/>
                <a:gd name="T83" fmla="*/ 2834 h 3543"/>
                <a:gd name="T84" fmla="*/ 149 w 3546"/>
                <a:gd name="T85" fmla="*/ 2485 h 3543"/>
                <a:gd name="T86" fmla="*/ 28 w 3546"/>
                <a:gd name="T87" fmla="*/ 2091 h 3543"/>
                <a:gd name="T88" fmla="*/ 3 w 3546"/>
                <a:gd name="T89" fmla="*/ 1664 h 3543"/>
                <a:gd name="T90" fmla="*/ 78 w 3546"/>
                <a:gd name="T91" fmla="*/ 1252 h 3543"/>
                <a:gd name="T92" fmla="*/ 242 w 3546"/>
                <a:gd name="T93" fmla="*/ 879 h 3543"/>
                <a:gd name="T94" fmla="*/ 484 w 3546"/>
                <a:gd name="T95" fmla="*/ 556 h 3543"/>
                <a:gd name="T96" fmla="*/ 791 w 3546"/>
                <a:gd name="T97" fmla="*/ 296 h 3543"/>
                <a:gd name="T98" fmla="*/ 1154 w 3546"/>
                <a:gd name="T99" fmla="*/ 112 h 3543"/>
                <a:gd name="T100" fmla="*/ 1558 w 3546"/>
                <a:gd name="T101" fmla="*/ 13 h 3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6" h="3543">
                  <a:moveTo>
                    <a:pt x="1773" y="322"/>
                  </a:moveTo>
                  <a:lnTo>
                    <a:pt x="1673" y="325"/>
                  </a:lnTo>
                  <a:lnTo>
                    <a:pt x="1575" y="335"/>
                  </a:lnTo>
                  <a:lnTo>
                    <a:pt x="1480" y="351"/>
                  </a:lnTo>
                  <a:lnTo>
                    <a:pt x="1386" y="374"/>
                  </a:lnTo>
                  <a:lnTo>
                    <a:pt x="1296" y="402"/>
                  </a:lnTo>
                  <a:lnTo>
                    <a:pt x="1207" y="435"/>
                  </a:lnTo>
                  <a:lnTo>
                    <a:pt x="1122" y="475"/>
                  </a:lnTo>
                  <a:lnTo>
                    <a:pt x="1040" y="519"/>
                  </a:lnTo>
                  <a:lnTo>
                    <a:pt x="961" y="569"/>
                  </a:lnTo>
                  <a:lnTo>
                    <a:pt x="885" y="624"/>
                  </a:lnTo>
                  <a:lnTo>
                    <a:pt x="814" y="683"/>
                  </a:lnTo>
                  <a:lnTo>
                    <a:pt x="746" y="746"/>
                  </a:lnTo>
                  <a:lnTo>
                    <a:pt x="682" y="814"/>
                  </a:lnTo>
                  <a:lnTo>
                    <a:pt x="623" y="886"/>
                  </a:lnTo>
                  <a:lnTo>
                    <a:pt x="569" y="962"/>
                  </a:lnTo>
                  <a:lnTo>
                    <a:pt x="519" y="1040"/>
                  </a:lnTo>
                  <a:lnTo>
                    <a:pt x="474" y="1122"/>
                  </a:lnTo>
                  <a:lnTo>
                    <a:pt x="435" y="1208"/>
                  </a:lnTo>
                  <a:lnTo>
                    <a:pt x="401" y="1296"/>
                  </a:lnTo>
                  <a:lnTo>
                    <a:pt x="372" y="1387"/>
                  </a:lnTo>
                  <a:lnTo>
                    <a:pt x="350" y="1479"/>
                  </a:lnTo>
                  <a:lnTo>
                    <a:pt x="334" y="1576"/>
                  </a:lnTo>
                  <a:lnTo>
                    <a:pt x="324" y="1673"/>
                  </a:lnTo>
                  <a:lnTo>
                    <a:pt x="321" y="1772"/>
                  </a:lnTo>
                  <a:lnTo>
                    <a:pt x="324" y="1871"/>
                  </a:lnTo>
                  <a:lnTo>
                    <a:pt x="334" y="1969"/>
                  </a:lnTo>
                  <a:lnTo>
                    <a:pt x="350" y="2064"/>
                  </a:lnTo>
                  <a:lnTo>
                    <a:pt x="372" y="2158"/>
                  </a:lnTo>
                  <a:lnTo>
                    <a:pt x="401" y="2249"/>
                  </a:lnTo>
                  <a:lnTo>
                    <a:pt x="435" y="2337"/>
                  </a:lnTo>
                  <a:lnTo>
                    <a:pt x="474" y="2422"/>
                  </a:lnTo>
                  <a:lnTo>
                    <a:pt x="519" y="2504"/>
                  </a:lnTo>
                  <a:lnTo>
                    <a:pt x="569" y="2583"/>
                  </a:lnTo>
                  <a:lnTo>
                    <a:pt x="623" y="2659"/>
                  </a:lnTo>
                  <a:lnTo>
                    <a:pt x="682" y="2731"/>
                  </a:lnTo>
                  <a:lnTo>
                    <a:pt x="746" y="2798"/>
                  </a:lnTo>
                  <a:lnTo>
                    <a:pt x="814" y="2861"/>
                  </a:lnTo>
                  <a:lnTo>
                    <a:pt x="885" y="2921"/>
                  </a:lnTo>
                  <a:lnTo>
                    <a:pt x="961" y="2976"/>
                  </a:lnTo>
                  <a:lnTo>
                    <a:pt x="1040" y="3025"/>
                  </a:lnTo>
                  <a:lnTo>
                    <a:pt x="1122" y="3070"/>
                  </a:lnTo>
                  <a:lnTo>
                    <a:pt x="1207" y="3108"/>
                  </a:lnTo>
                  <a:lnTo>
                    <a:pt x="1296" y="3143"/>
                  </a:lnTo>
                  <a:lnTo>
                    <a:pt x="1386" y="3171"/>
                  </a:lnTo>
                  <a:lnTo>
                    <a:pt x="1480" y="3194"/>
                  </a:lnTo>
                  <a:lnTo>
                    <a:pt x="1575" y="3210"/>
                  </a:lnTo>
                  <a:lnTo>
                    <a:pt x="1673" y="3220"/>
                  </a:lnTo>
                  <a:lnTo>
                    <a:pt x="1773" y="3223"/>
                  </a:lnTo>
                  <a:lnTo>
                    <a:pt x="1872" y="3220"/>
                  </a:lnTo>
                  <a:lnTo>
                    <a:pt x="1969" y="3210"/>
                  </a:lnTo>
                  <a:lnTo>
                    <a:pt x="2065" y="3194"/>
                  </a:lnTo>
                  <a:lnTo>
                    <a:pt x="2158" y="3171"/>
                  </a:lnTo>
                  <a:lnTo>
                    <a:pt x="2250" y="3143"/>
                  </a:lnTo>
                  <a:lnTo>
                    <a:pt x="2337" y="3108"/>
                  </a:lnTo>
                  <a:lnTo>
                    <a:pt x="2423" y="3070"/>
                  </a:lnTo>
                  <a:lnTo>
                    <a:pt x="2506" y="3025"/>
                  </a:lnTo>
                  <a:lnTo>
                    <a:pt x="2585" y="2976"/>
                  </a:lnTo>
                  <a:lnTo>
                    <a:pt x="2660" y="2921"/>
                  </a:lnTo>
                  <a:lnTo>
                    <a:pt x="2731" y="2861"/>
                  </a:lnTo>
                  <a:lnTo>
                    <a:pt x="2799" y="2798"/>
                  </a:lnTo>
                  <a:lnTo>
                    <a:pt x="2863" y="2731"/>
                  </a:lnTo>
                  <a:lnTo>
                    <a:pt x="2921" y="2659"/>
                  </a:lnTo>
                  <a:lnTo>
                    <a:pt x="2977" y="2583"/>
                  </a:lnTo>
                  <a:lnTo>
                    <a:pt x="3026" y="2504"/>
                  </a:lnTo>
                  <a:lnTo>
                    <a:pt x="3070" y="2422"/>
                  </a:lnTo>
                  <a:lnTo>
                    <a:pt x="3110" y="2337"/>
                  </a:lnTo>
                  <a:lnTo>
                    <a:pt x="3144" y="2249"/>
                  </a:lnTo>
                  <a:lnTo>
                    <a:pt x="3173" y="2158"/>
                  </a:lnTo>
                  <a:lnTo>
                    <a:pt x="3195" y="2064"/>
                  </a:lnTo>
                  <a:lnTo>
                    <a:pt x="3211" y="1969"/>
                  </a:lnTo>
                  <a:lnTo>
                    <a:pt x="3221" y="1871"/>
                  </a:lnTo>
                  <a:lnTo>
                    <a:pt x="3225" y="1772"/>
                  </a:lnTo>
                  <a:lnTo>
                    <a:pt x="3221" y="1673"/>
                  </a:lnTo>
                  <a:lnTo>
                    <a:pt x="3211" y="1576"/>
                  </a:lnTo>
                  <a:lnTo>
                    <a:pt x="3195" y="1481"/>
                  </a:lnTo>
                  <a:lnTo>
                    <a:pt x="3172" y="1387"/>
                  </a:lnTo>
                  <a:lnTo>
                    <a:pt x="3144" y="1296"/>
                  </a:lnTo>
                  <a:lnTo>
                    <a:pt x="3109" y="1208"/>
                  </a:lnTo>
                  <a:lnTo>
                    <a:pt x="3070" y="1122"/>
                  </a:lnTo>
                  <a:lnTo>
                    <a:pt x="3025" y="1040"/>
                  </a:lnTo>
                  <a:lnTo>
                    <a:pt x="2975" y="962"/>
                  </a:lnTo>
                  <a:lnTo>
                    <a:pt x="2921" y="886"/>
                  </a:lnTo>
                  <a:lnTo>
                    <a:pt x="2862" y="815"/>
                  </a:lnTo>
                  <a:lnTo>
                    <a:pt x="2798" y="747"/>
                  </a:lnTo>
                  <a:lnTo>
                    <a:pt x="2730" y="683"/>
                  </a:lnTo>
                  <a:lnTo>
                    <a:pt x="2659" y="624"/>
                  </a:lnTo>
                  <a:lnTo>
                    <a:pt x="2584" y="570"/>
                  </a:lnTo>
                  <a:lnTo>
                    <a:pt x="2505" y="520"/>
                  </a:lnTo>
                  <a:lnTo>
                    <a:pt x="2423" y="475"/>
                  </a:lnTo>
                  <a:lnTo>
                    <a:pt x="2337" y="436"/>
                  </a:lnTo>
                  <a:lnTo>
                    <a:pt x="2249" y="402"/>
                  </a:lnTo>
                  <a:lnTo>
                    <a:pt x="2158" y="374"/>
                  </a:lnTo>
                  <a:lnTo>
                    <a:pt x="2065" y="351"/>
                  </a:lnTo>
                  <a:lnTo>
                    <a:pt x="1969" y="335"/>
                  </a:lnTo>
                  <a:lnTo>
                    <a:pt x="1872" y="325"/>
                  </a:lnTo>
                  <a:lnTo>
                    <a:pt x="1773" y="322"/>
                  </a:lnTo>
                  <a:close/>
                  <a:moveTo>
                    <a:pt x="1773" y="0"/>
                  </a:moveTo>
                  <a:lnTo>
                    <a:pt x="1881" y="4"/>
                  </a:lnTo>
                  <a:lnTo>
                    <a:pt x="1987" y="13"/>
                  </a:lnTo>
                  <a:lnTo>
                    <a:pt x="2091" y="30"/>
                  </a:lnTo>
                  <a:lnTo>
                    <a:pt x="2194" y="51"/>
                  </a:lnTo>
                  <a:lnTo>
                    <a:pt x="2293" y="78"/>
                  </a:lnTo>
                  <a:lnTo>
                    <a:pt x="2391" y="112"/>
                  </a:lnTo>
                  <a:lnTo>
                    <a:pt x="2486" y="150"/>
                  </a:lnTo>
                  <a:lnTo>
                    <a:pt x="2578" y="194"/>
                  </a:lnTo>
                  <a:lnTo>
                    <a:pt x="2668" y="243"/>
                  </a:lnTo>
                  <a:lnTo>
                    <a:pt x="2753" y="296"/>
                  </a:lnTo>
                  <a:lnTo>
                    <a:pt x="2836" y="354"/>
                  </a:lnTo>
                  <a:lnTo>
                    <a:pt x="2915" y="418"/>
                  </a:lnTo>
                  <a:lnTo>
                    <a:pt x="2990" y="485"/>
                  </a:lnTo>
                  <a:lnTo>
                    <a:pt x="3061" y="556"/>
                  </a:lnTo>
                  <a:lnTo>
                    <a:pt x="3129" y="630"/>
                  </a:lnTo>
                  <a:lnTo>
                    <a:pt x="3191" y="710"/>
                  </a:lnTo>
                  <a:lnTo>
                    <a:pt x="3250" y="792"/>
                  </a:lnTo>
                  <a:lnTo>
                    <a:pt x="3304" y="879"/>
                  </a:lnTo>
                  <a:lnTo>
                    <a:pt x="3352" y="967"/>
                  </a:lnTo>
                  <a:lnTo>
                    <a:pt x="3395" y="1060"/>
                  </a:lnTo>
                  <a:lnTo>
                    <a:pt x="3434" y="1154"/>
                  </a:lnTo>
                  <a:lnTo>
                    <a:pt x="3468" y="1252"/>
                  </a:lnTo>
                  <a:lnTo>
                    <a:pt x="3495" y="1352"/>
                  </a:lnTo>
                  <a:lnTo>
                    <a:pt x="3516" y="1454"/>
                  </a:lnTo>
                  <a:lnTo>
                    <a:pt x="3533" y="1558"/>
                  </a:lnTo>
                  <a:lnTo>
                    <a:pt x="3542" y="1664"/>
                  </a:lnTo>
                  <a:lnTo>
                    <a:pt x="3546" y="1772"/>
                  </a:lnTo>
                  <a:lnTo>
                    <a:pt x="3542" y="1880"/>
                  </a:lnTo>
                  <a:lnTo>
                    <a:pt x="3533" y="1987"/>
                  </a:lnTo>
                  <a:lnTo>
                    <a:pt x="3516" y="2091"/>
                  </a:lnTo>
                  <a:lnTo>
                    <a:pt x="3495" y="2193"/>
                  </a:lnTo>
                  <a:lnTo>
                    <a:pt x="3468" y="2293"/>
                  </a:lnTo>
                  <a:lnTo>
                    <a:pt x="3434" y="2390"/>
                  </a:lnTo>
                  <a:lnTo>
                    <a:pt x="3395" y="2485"/>
                  </a:lnTo>
                  <a:lnTo>
                    <a:pt x="3352" y="2578"/>
                  </a:lnTo>
                  <a:lnTo>
                    <a:pt x="3304" y="2666"/>
                  </a:lnTo>
                  <a:lnTo>
                    <a:pt x="3250" y="2752"/>
                  </a:lnTo>
                  <a:lnTo>
                    <a:pt x="3191" y="2834"/>
                  </a:lnTo>
                  <a:lnTo>
                    <a:pt x="3129" y="2913"/>
                  </a:lnTo>
                  <a:lnTo>
                    <a:pt x="3061" y="2989"/>
                  </a:lnTo>
                  <a:lnTo>
                    <a:pt x="2990" y="3060"/>
                  </a:lnTo>
                  <a:lnTo>
                    <a:pt x="2915" y="3127"/>
                  </a:lnTo>
                  <a:lnTo>
                    <a:pt x="2836" y="3189"/>
                  </a:lnTo>
                  <a:lnTo>
                    <a:pt x="2753" y="3248"/>
                  </a:lnTo>
                  <a:lnTo>
                    <a:pt x="2668" y="3302"/>
                  </a:lnTo>
                  <a:lnTo>
                    <a:pt x="2578" y="3350"/>
                  </a:lnTo>
                  <a:lnTo>
                    <a:pt x="2486" y="3394"/>
                  </a:lnTo>
                  <a:lnTo>
                    <a:pt x="2391" y="3433"/>
                  </a:lnTo>
                  <a:lnTo>
                    <a:pt x="2293" y="3466"/>
                  </a:lnTo>
                  <a:lnTo>
                    <a:pt x="2194" y="3494"/>
                  </a:lnTo>
                  <a:lnTo>
                    <a:pt x="2091" y="3515"/>
                  </a:lnTo>
                  <a:lnTo>
                    <a:pt x="1987" y="3530"/>
                  </a:lnTo>
                  <a:lnTo>
                    <a:pt x="1881" y="3540"/>
                  </a:lnTo>
                  <a:lnTo>
                    <a:pt x="1773" y="3543"/>
                  </a:lnTo>
                  <a:lnTo>
                    <a:pt x="1665" y="3540"/>
                  </a:lnTo>
                  <a:lnTo>
                    <a:pt x="1558" y="3530"/>
                  </a:lnTo>
                  <a:lnTo>
                    <a:pt x="1454" y="3515"/>
                  </a:lnTo>
                  <a:lnTo>
                    <a:pt x="1352" y="3494"/>
                  </a:lnTo>
                  <a:lnTo>
                    <a:pt x="1251" y="3466"/>
                  </a:lnTo>
                  <a:lnTo>
                    <a:pt x="1154" y="3433"/>
                  </a:lnTo>
                  <a:lnTo>
                    <a:pt x="1059" y="3394"/>
                  </a:lnTo>
                  <a:lnTo>
                    <a:pt x="967" y="3350"/>
                  </a:lnTo>
                  <a:lnTo>
                    <a:pt x="878" y="3302"/>
                  </a:lnTo>
                  <a:lnTo>
                    <a:pt x="791" y="3248"/>
                  </a:lnTo>
                  <a:lnTo>
                    <a:pt x="709" y="3189"/>
                  </a:lnTo>
                  <a:lnTo>
                    <a:pt x="631" y="3127"/>
                  </a:lnTo>
                  <a:lnTo>
                    <a:pt x="555" y="3060"/>
                  </a:lnTo>
                  <a:lnTo>
                    <a:pt x="484" y="2989"/>
                  </a:lnTo>
                  <a:lnTo>
                    <a:pt x="417" y="2913"/>
                  </a:lnTo>
                  <a:lnTo>
                    <a:pt x="354" y="2834"/>
                  </a:lnTo>
                  <a:lnTo>
                    <a:pt x="296" y="2752"/>
                  </a:lnTo>
                  <a:lnTo>
                    <a:pt x="242" y="2666"/>
                  </a:lnTo>
                  <a:lnTo>
                    <a:pt x="193" y="2578"/>
                  </a:lnTo>
                  <a:lnTo>
                    <a:pt x="149" y="2485"/>
                  </a:lnTo>
                  <a:lnTo>
                    <a:pt x="111" y="2390"/>
                  </a:lnTo>
                  <a:lnTo>
                    <a:pt x="78" y="2293"/>
                  </a:lnTo>
                  <a:lnTo>
                    <a:pt x="50" y="2193"/>
                  </a:lnTo>
                  <a:lnTo>
                    <a:pt x="28" y="2091"/>
                  </a:lnTo>
                  <a:lnTo>
                    <a:pt x="13" y="1987"/>
                  </a:lnTo>
                  <a:lnTo>
                    <a:pt x="3" y="1880"/>
                  </a:lnTo>
                  <a:lnTo>
                    <a:pt x="0" y="1772"/>
                  </a:lnTo>
                  <a:lnTo>
                    <a:pt x="3" y="1664"/>
                  </a:lnTo>
                  <a:lnTo>
                    <a:pt x="13" y="1558"/>
                  </a:lnTo>
                  <a:lnTo>
                    <a:pt x="28" y="1454"/>
                  </a:lnTo>
                  <a:lnTo>
                    <a:pt x="50" y="1352"/>
                  </a:lnTo>
                  <a:lnTo>
                    <a:pt x="78" y="1252"/>
                  </a:lnTo>
                  <a:lnTo>
                    <a:pt x="111" y="1154"/>
                  </a:lnTo>
                  <a:lnTo>
                    <a:pt x="149" y="1060"/>
                  </a:lnTo>
                  <a:lnTo>
                    <a:pt x="193" y="967"/>
                  </a:lnTo>
                  <a:lnTo>
                    <a:pt x="242" y="879"/>
                  </a:lnTo>
                  <a:lnTo>
                    <a:pt x="296" y="792"/>
                  </a:lnTo>
                  <a:lnTo>
                    <a:pt x="354" y="710"/>
                  </a:lnTo>
                  <a:lnTo>
                    <a:pt x="417" y="630"/>
                  </a:lnTo>
                  <a:lnTo>
                    <a:pt x="484" y="556"/>
                  </a:lnTo>
                  <a:lnTo>
                    <a:pt x="555" y="485"/>
                  </a:lnTo>
                  <a:lnTo>
                    <a:pt x="631" y="418"/>
                  </a:lnTo>
                  <a:lnTo>
                    <a:pt x="709" y="354"/>
                  </a:lnTo>
                  <a:lnTo>
                    <a:pt x="791" y="296"/>
                  </a:lnTo>
                  <a:lnTo>
                    <a:pt x="878" y="243"/>
                  </a:lnTo>
                  <a:lnTo>
                    <a:pt x="967" y="194"/>
                  </a:lnTo>
                  <a:lnTo>
                    <a:pt x="1059" y="150"/>
                  </a:lnTo>
                  <a:lnTo>
                    <a:pt x="1154" y="112"/>
                  </a:lnTo>
                  <a:lnTo>
                    <a:pt x="1251" y="78"/>
                  </a:lnTo>
                  <a:lnTo>
                    <a:pt x="1352" y="51"/>
                  </a:lnTo>
                  <a:lnTo>
                    <a:pt x="1454" y="30"/>
                  </a:lnTo>
                  <a:lnTo>
                    <a:pt x="1558" y="13"/>
                  </a:lnTo>
                  <a:lnTo>
                    <a:pt x="1665" y="4"/>
                  </a:lnTo>
                  <a:lnTo>
                    <a:pt x="17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1" name="Inhaltsplatzhalter 4">
            <a:extLst>
              <a:ext uri="{FF2B5EF4-FFF2-40B4-BE49-F238E27FC236}">
                <a16:creationId xmlns:a16="http://schemas.microsoft.com/office/drawing/2014/main" id="{8E639905-DEFF-4E51-9A63-BA93F04A4CB8}"/>
              </a:ext>
            </a:extLst>
          </p:cNvPr>
          <p:cNvSpPr txBox="1">
            <a:spLocks/>
          </p:cNvSpPr>
          <p:nvPr/>
        </p:nvSpPr>
        <p:spPr>
          <a:xfrm>
            <a:off x="6983727" y="5125734"/>
            <a:ext cx="4224763" cy="106978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+mj-lt"/>
              </a:rPr>
              <a:t>Cluster 4: Marginal Customers</a:t>
            </a:r>
            <a:br>
              <a:rPr lang="en-US" sz="1600" b="1" dirty="0">
                <a:latin typeface="+mj-lt"/>
              </a:rPr>
            </a:br>
            <a:r>
              <a:rPr lang="en-US" sz="1600" dirty="0">
                <a:latin typeface="+mj-lt"/>
              </a:rPr>
              <a:t>These are not loyal customers and doesn’t show any inclination towards the product. </a:t>
            </a:r>
            <a:endParaRPr lang="en-US" sz="1400" dirty="0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E2BC825-5D39-4402-BFC6-F07F7ACFCB87}"/>
              </a:ext>
            </a:extLst>
          </p:cNvPr>
          <p:cNvGrpSpPr/>
          <p:nvPr/>
        </p:nvGrpSpPr>
        <p:grpSpPr>
          <a:xfrm>
            <a:off x="6245942" y="5219903"/>
            <a:ext cx="444437" cy="455829"/>
            <a:chOff x="3867150" y="1868488"/>
            <a:chExt cx="1406525" cy="1404938"/>
          </a:xfrm>
          <a:solidFill>
            <a:schemeClr val="bg1"/>
          </a:solidFill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FA34998-92BD-4830-8F6B-3B23507E5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5925" y="2312988"/>
              <a:ext cx="715963" cy="539750"/>
            </a:xfrm>
            <a:custGeom>
              <a:avLst/>
              <a:gdLst>
                <a:gd name="T0" fmla="*/ 1534 w 1806"/>
                <a:gd name="T1" fmla="*/ 0 h 1359"/>
                <a:gd name="T2" fmla="*/ 1806 w 1806"/>
                <a:gd name="T3" fmla="*/ 280 h 1359"/>
                <a:gd name="T4" fmla="*/ 693 w 1806"/>
                <a:gd name="T5" fmla="*/ 1359 h 1359"/>
                <a:gd name="T6" fmla="*/ 0 w 1806"/>
                <a:gd name="T7" fmla="*/ 668 h 1359"/>
                <a:gd name="T8" fmla="*/ 236 w 1806"/>
                <a:gd name="T9" fmla="*/ 432 h 1359"/>
                <a:gd name="T10" fmla="*/ 676 w 1806"/>
                <a:gd name="T11" fmla="*/ 873 h 1359"/>
                <a:gd name="T12" fmla="*/ 1534 w 1806"/>
                <a:gd name="T13" fmla="*/ 0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6" h="1359">
                  <a:moveTo>
                    <a:pt x="1534" y="0"/>
                  </a:moveTo>
                  <a:lnTo>
                    <a:pt x="1806" y="280"/>
                  </a:lnTo>
                  <a:lnTo>
                    <a:pt x="693" y="1359"/>
                  </a:lnTo>
                  <a:lnTo>
                    <a:pt x="0" y="668"/>
                  </a:lnTo>
                  <a:lnTo>
                    <a:pt x="236" y="432"/>
                  </a:lnTo>
                  <a:lnTo>
                    <a:pt x="676" y="873"/>
                  </a:lnTo>
                  <a:lnTo>
                    <a:pt x="1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BE96B087-0308-46DB-A5AE-14FDB501F0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7150" y="1868488"/>
              <a:ext cx="1406525" cy="1404938"/>
            </a:xfrm>
            <a:custGeom>
              <a:avLst/>
              <a:gdLst>
                <a:gd name="T0" fmla="*/ 1480 w 3546"/>
                <a:gd name="T1" fmla="*/ 351 h 3543"/>
                <a:gd name="T2" fmla="*/ 1122 w 3546"/>
                <a:gd name="T3" fmla="*/ 475 h 3543"/>
                <a:gd name="T4" fmla="*/ 814 w 3546"/>
                <a:gd name="T5" fmla="*/ 683 h 3543"/>
                <a:gd name="T6" fmla="*/ 569 w 3546"/>
                <a:gd name="T7" fmla="*/ 962 h 3543"/>
                <a:gd name="T8" fmla="*/ 401 w 3546"/>
                <a:gd name="T9" fmla="*/ 1296 h 3543"/>
                <a:gd name="T10" fmla="*/ 324 w 3546"/>
                <a:gd name="T11" fmla="*/ 1673 h 3543"/>
                <a:gd name="T12" fmla="*/ 350 w 3546"/>
                <a:gd name="T13" fmla="*/ 2064 h 3543"/>
                <a:gd name="T14" fmla="*/ 474 w 3546"/>
                <a:gd name="T15" fmla="*/ 2422 h 3543"/>
                <a:gd name="T16" fmla="*/ 682 w 3546"/>
                <a:gd name="T17" fmla="*/ 2731 h 3543"/>
                <a:gd name="T18" fmla="*/ 961 w 3546"/>
                <a:gd name="T19" fmla="*/ 2976 h 3543"/>
                <a:gd name="T20" fmla="*/ 1296 w 3546"/>
                <a:gd name="T21" fmla="*/ 3143 h 3543"/>
                <a:gd name="T22" fmla="*/ 1673 w 3546"/>
                <a:gd name="T23" fmla="*/ 3220 h 3543"/>
                <a:gd name="T24" fmla="*/ 2065 w 3546"/>
                <a:gd name="T25" fmla="*/ 3194 h 3543"/>
                <a:gd name="T26" fmla="*/ 2423 w 3546"/>
                <a:gd name="T27" fmla="*/ 3070 h 3543"/>
                <a:gd name="T28" fmla="*/ 2731 w 3546"/>
                <a:gd name="T29" fmla="*/ 2861 h 3543"/>
                <a:gd name="T30" fmla="*/ 2977 w 3546"/>
                <a:gd name="T31" fmla="*/ 2583 h 3543"/>
                <a:gd name="T32" fmla="*/ 3144 w 3546"/>
                <a:gd name="T33" fmla="*/ 2249 h 3543"/>
                <a:gd name="T34" fmla="*/ 3221 w 3546"/>
                <a:gd name="T35" fmla="*/ 1871 h 3543"/>
                <a:gd name="T36" fmla="*/ 3195 w 3546"/>
                <a:gd name="T37" fmla="*/ 1481 h 3543"/>
                <a:gd name="T38" fmla="*/ 3070 w 3546"/>
                <a:gd name="T39" fmla="*/ 1122 h 3543"/>
                <a:gd name="T40" fmla="*/ 2862 w 3546"/>
                <a:gd name="T41" fmla="*/ 815 h 3543"/>
                <a:gd name="T42" fmla="*/ 2584 w 3546"/>
                <a:gd name="T43" fmla="*/ 570 h 3543"/>
                <a:gd name="T44" fmla="*/ 2249 w 3546"/>
                <a:gd name="T45" fmla="*/ 402 h 3543"/>
                <a:gd name="T46" fmla="*/ 1872 w 3546"/>
                <a:gd name="T47" fmla="*/ 325 h 3543"/>
                <a:gd name="T48" fmla="*/ 1987 w 3546"/>
                <a:gd name="T49" fmla="*/ 13 h 3543"/>
                <a:gd name="T50" fmla="*/ 2391 w 3546"/>
                <a:gd name="T51" fmla="*/ 112 h 3543"/>
                <a:gd name="T52" fmla="*/ 2753 w 3546"/>
                <a:gd name="T53" fmla="*/ 296 h 3543"/>
                <a:gd name="T54" fmla="*/ 3061 w 3546"/>
                <a:gd name="T55" fmla="*/ 556 h 3543"/>
                <a:gd name="T56" fmla="*/ 3304 w 3546"/>
                <a:gd name="T57" fmla="*/ 879 h 3543"/>
                <a:gd name="T58" fmla="*/ 3468 w 3546"/>
                <a:gd name="T59" fmla="*/ 1252 h 3543"/>
                <a:gd name="T60" fmla="*/ 3542 w 3546"/>
                <a:gd name="T61" fmla="*/ 1664 h 3543"/>
                <a:gd name="T62" fmla="*/ 3516 w 3546"/>
                <a:gd name="T63" fmla="*/ 2091 h 3543"/>
                <a:gd name="T64" fmla="*/ 3395 w 3546"/>
                <a:gd name="T65" fmla="*/ 2485 h 3543"/>
                <a:gd name="T66" fmla="*/ 3191 w 3546"/>
                <a:gd name="T67" fmla="*/ 2834 h 3543"/>
                <a:gd name="T68" fmla="*/ 2915 w 3546"/>
                <a:gd name="T69" fmla="*/ 3127 h 3543"/>
                <a:gd name="T70" fmla="*/ 2578 w 3546"/>
                <a:gd name="T71" fmla="*/ 3350 h 3543"/>
                <a:gd name="T72" fmla="*/ 2194 w 3546"/>
                <a:gd name="T73" fmla="*/ 3494 h 3543"/>
                <a:gd name="T74" fmla="*/ 1773 w 3546"/>
                <a:gd name="T75" fmla="*/ 3543 h 3543"/>
                <a:gd name="T76" fmla="*/ 1352 w 3546"/>
                <a:gd name="T77" fmla="*/ 3494 h 3543"/>
                <a:gd name="T78" fmla="*/ 967 w 3546"/>
                <a:gd name="T79" fmla="*/ 3350 h 3543"/>
                <a:gd name="T80" fmla="*/ 631 w 3546"/>
                <a:gd name="T81" fmla="*/ 3127 h 3543"/>
                <a:gd name="T82" fmla="*/ 354 w 3546"/>
                <a:gd name="T83" fmla="*/ 2834 h 3543"/>
                <a:gd name="T84" fmla="*/ 149 w 3546"/>
                <a:gd name="T85" fmla="*/ 2485 h 3543"/>
                <a:gd name="T86" fmla="*/ 28 w 3546"/>
                <a:gd name="T87" fmla="*/ 2091 h 3543"/>
                <a:gd name="T88" fmla="*/ 3 w 3546"/>
                <a:gd name="T89" fmla="*/ 1664 h 3543"/>
                <a:gd name="T90" fmla="*/ 78 w 3546"/>
                <a:gd name="T91" fmla="*/ 1252 h 3543"/>
                <a:gd name="T92" fmla="*/ 242 w 3546"/>
                <a:gd name="T93" fmla="*/ 879 h 3543"/>
                <a:gd name="T94" fmla="*/ 484 w 3546"/>
                <a:gd name="T95" fmla="*/ 556 h 3543"/>
                <a:gd name="T96" fmla="*/ 791 w 3546"/>
                <a:gd name="T97" fmla="*/ 296 h 3543"/>
                <a:gd name="T98" fmla="*/ 1154 w 3546"/>
                <a:gd name="T99" fmla="*/ 112 h 3543"/>
                <a:gd name="T100" fmla="*/ 1558 w 3546"/>
                <a:gd name="T101" fmla="*/ 13 h 3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46" h="3543">
                  <a:moveTo>
                    <a:pt x="1773" y="322"/>
                  </a:moveTo>
                  <a:lnTo>
                    <a:pt x="1673" y="325"/>
                  </a:lnTo>
                  <a:lnTo>
                    <a:pt x="1575" y="335"/>
                  </a:lnTo>
                  <a:lnTo>
                    <a:pt x="1480" y="351"/>
                  </a:lnTo>
                  <a:lnTo>
                    <a:pt x="1386" y="374"/>
                  </a:lnTo>
                  <a:lnTo>
                    <a:pt x="1296" y="402"/>
                  </a:lnTo>
                  <a:lnTo>
                    <a:pt x="1207" y="435"/>
                  </a:lnTo>
                  <a:lnTo>
                    <a:pt x="1122" y="475"/>
                  </a:lnTo>
                  <a:lnTo>
                    <a:pt x="1040" y="519"/>
                  </a:lnTo>
                  <a:lnTo>
                    <a:pt x="961" y="569"/>
                  </a:lnTo>
                  <a:lnTo>
                    <a:pt x="885" y="624"/>
                  </a:lnTo>
                  <a:lnTo>
                    <a:pt x="814" y="683"/>
                  </a:lnTo>
                  <a:lnTo>
                    <a:pt x="746" y="746"/>
                  </a:lnTo>
                  <a:lnTo>
                    <a:pt x="682" y="814"/>
                  </a:lnTo>
                  <a:lnTo>
                    <a:pt x="623" y="886"/>
                  </a:lnTo>
                  <a:lnTo>
                    <a:pt x="569" y="962"/>
                  </a:lnTo>
                  <a:lnTo>
                    <a:pt x="519" y="1040"/>
                  </a:lnTo>
                  <a:lnTo>
                    <a:pt x="474" y="1122"/>
                  </a:lnTo>
                  <a:lnTo>
                    <a:pt x="435" y="1208"/>
                  </a:lnTo>
                  <a:lnTo>
                    <a:pt x="401" y="1296"/>
                  </a:lnTo>
                  <a:lnTo>
                    <a:pt x="372" y="1387"/>
                  </a:lnTo>
                  <a:lnTo>
                    <a:pt x="350" y="1479"/>
                  </a:lnTo>
                  <a:lnTo>
                    <a:pt x="334" y="1576"/>
                  </a:lnTo>
                  <a:lnTo>
                    <a:pt x="324" y="1673"/>
                  </a:lnTo>
                  <a:lnTo>
                    <a:pt x="321" y="1772"/>
                  </a:lnTo>
                  <a:lnTo>
                    <a:pt x="324" y="1871"/>
                  </a:lnTo>
                  <a:lnTo>
                    <a:pt x="334" y="1969"/>
                  </a:lnTo>
                  <a:lnTo>
                    <a:pt x="350" y="2064"/>
                  </a:lnTo>
                  <a:lnTo>
                    <a:pt x="372" y="2158"/>
                  </a:lnTo>
                  <a:lnTo>
                    <a:pt x="401" y="2249"/>
                  </a:lnTo>
                  <a:lnTo>
                    <a:pt x="435" y="2337"/>
                  </a:lnTo>
                  <a:lnTo>
                    <a:pt x="474" y="2422"/>
                  </a:lnTo>
                  <a:lnTo>
                    <a:pt x="519" y="2504"/>
                  </a:lnTo>
                  <a:lnTo>
                    <a:pt x="569" y="2583"/>
                  </a:lnTo>
                  <a:lnTo>
                    <a:pt x="623" y="2659"/>
                  </a:lnTo>
                  <a:lnTo>
                    <a:pt x="682" y="2731"/>
                  </a:lnTo>
                  <a:lnTo>
                    <a:pt x="746" y="2798"/>
                  </a:lnTo>
                  <a:lnTo>
                    <a:pt x="814" y="2861"/>
                  </a:lnTo>
                  <a:lnTo>
                    <a:pt x="885" y="2921"/>
                  </a:lnTo>
                  <a:lnTo>
                    <a:pt x="961" y="2976"/>
                  </a:lnTo>
                  <a:lnTo>
                    <a:pt x="1040" y="3025"/>
                  </a:lnTo>
                  <a:lnTo>
                    <a:pt x="1122" y="3070"/>
                  </a:lnTo>
                  <a:lnTo>
                    <a:pt x="1207" y="3108"/>
                  </a:lnTo>
                  <a:lnTo>
                    <a:pt x="1296" y="3143"/>
                  </a:lnTo>
                  <a:lnTo>
                    <a:pt x="1386" y="3171"/>
                  </a:lnTo>
                  <a:lnTo>
                    <a:pt x="1480" y="3194"/>
                  </a:lnTo>
                  <a:lnTo>
                    <a:pt x="1575" y="3210"/>
                  </a:lnTo>
                  <a:lnTo>
                    <a:pt x="1673" y="3220"/>
                  </a:lnTo>
                  <a:lnTo>
                    <a:pt x="1773" y="3223"/>
                  </a:lnTo>
                  <a:lnTo>
                    <a:pt x="1872" y="3220"/>
                  </a:lnTo>
                  <a:lnTo>
                    <a:pt x="1969" y="3210"/>
                  </a:lnTo>
                  <a:lnTo>
                    <a:pt x="2065" y="3194"/>
                  </a:lnTo>
                  <a:lnTo>
                    <a:pt x="2158" y="3171"/>
                  </a:lnTo>
                  <a:lnTo>
                    <a:pt x="2250" y="3143"/>
                  </a:lnTo>
                  <a:lnTo>
                    <a:pt x="2337" y="3108"/>
                  </a:lnTo>
                  <a:lnTo>
                    <a:pt x="2423" y="3070"/>
                  </a:lnTo>
                  <a:lnTo>
                    <a:pt x="2506" y="3025"/>
                  </a:lnTo>
                  <a:lnTo>
                    <a:pt x="2585" y="2976"/>
                  </a:lnTo>
                  <a:lnTo>
                    <a:pt x="2660" y="2921"/>
                  </a:lnTo>
                  <a:lnTo>
                    <a:pt x="2731" y="2861"/>
                  </a:lnTo>
                  <a:lnTo>
                    <a:pt x="2799" y="2798"/>
                  </a:lnTo>
                  <a:lnTo>
                    <a:pt x="2863" y="2731"/>
                  </a:lnTo>
                  <a:lnTo>
                    <a:pt x="2921" y="2659"/>
                  </a:lnTo>
                  <a:lnTo>
                    <a:pt x="2977" y="2583"/>
                  </a:lnTo>
                  <a:lnTo>
                    <a:pt x="3026" y="2504"/>
                  </a:lnTo>
                  <a:lnTo>
                    <a:pt x="3070" y="2422"/>
                  </a:lnTo>
                  <a:lnTo>
                    <a:pt x="3110" y="2337"/>
                  </a:lnTo>
                  <a:lnTo>
                    <a:pt x="3144" y="2249"/>
                  </a:lnTo>
                  <a:lnTo>
                    <a:pt x="3173" y="2158"/>
                  </a:lnTo>
                  <a:lnTo>
                    <a:pt x="3195" y="2064"/>
                  </a:lnTo>
                  <a:lnTo>
                    <a:pt x="3211" y="1969"/>
                  </a:lnTo>
                  <a:lnTo>
                    <a:pt x="3221" y="1871"/>
                  </a:lnTo>
                  <a:lnTo>
                    <a:pt x="3225" y="1772"/>
                  </a:lnTo>
                  <a:lnTo>
                    <a:pt x="3221" y="1673"/>
                  </a:lnTo>
                  <a:lnTo>
                    <a:pt x="3211" y="1576"/>
                  </a:lnTo>
                  <a:lnTo>
                    <a:pt x="3195" y="1481"/>
                  </a:lnTo>
                  <a:lnTo>
                    <a:pt x="3172" y="1387"/>
                  </a:lnTo>
                  <a:lnTo>
                    <a:pt x="3144" y="1296"/>
                  </a:lnTo>
                  <a:lnTo>
                    <a:pt x="3109" y="1208"/>
                  </a:lnTo>
                  <a:lnTo>
                    <a:pt x="3070" y="1122"/>
                  </a:lnTo>
                  <a:lnTo>
                    <a:pt x="3025" y="1040"/>
                  </a:lnTo>
                  <a:lnTo>
                    <a:pt x="2975" y="962"/>
                  </a:lnTo>
                  <a:lnTo>
                    <a:pt x="2921" y="886"/>
                  </a:lnTo>
                  <a:lnTo>
                    <a:pt x="2862" y="815"/>
                  </a:lnTo>
                  <a:lnTo>
                    <a:pt x="2798" y="747"/>
                  </a:lnTo>
                  <a:lnTo>
                    <a:pt x="2730" y="683"/>
                  </a:lnTo>
                  <a:lnTo>
                    <a:pt x="2659" y="624"/>
                  </a:lnTo>
                  <a:lnTo>
                    <a:pt x="2584" y="570"/>
                  </a:lnTo>
                  <a:lnTo>
                    <a:pt x="2505" y="520"/>
                  </a:lnTo>
                  <a:lnTo>
                    <a:pt x="2423" y="475"/>
                  </a:lnTo>
                  <a:lnTo>
                    <a:pt x="2337" y="436"/>
                  </a:lnTo>
                  <a:lnTo>
                    <a:pt x="2249" y="402"/>
                  </a:lnTo>
                  <a:lnTo>
                    <a:pt x="2158" y="374"/>
                  </a:lnTo>
                  <a:lnTo>
                    <a:pt x="2065" y="351"/>
                  </a:lnTo>
                  <a:lnTo>
                    <a:pt x="1969" y="335"/>
                  </a:lnTo>
                  <a:lnTo>
                    <a:pt x="1872" y="325"/>
                  </a:lnTo>
                  <a:lnTo>
                    <a:pt x="1773" y="322"/>
                  </a:lnTo>
                  <a:close/>
                  <a:moveTo>
                    <a:pt x="1773" y="0"/>
                  </a:moveTo>
                  <a:lnTo>
                    <a:pt x="1881" y="4"/>
                  </a:lnTo>
                  <a:lnTo>
                    <a:pt x="1987" y="13"/>
                  </a:lnTo>
                  <a:lnTo>
                    <a:pt x="2091" y="30"/>
                  </a:lnTo>
                  <a:lnTo>
                    <a:pt x="2194" y="51"/>
                  </a:lnTo>
                  <a:lnTo>
                    <a:pt x="2293" y="78"/>
                  </a:lnTo>
                  <a:lnTo>
                    <a:pt x="2391" y="112"/>
                  </a:lnTo>
                  <a:lnTo>
                    <a:pt x="2486" y="150"/>
                  </a:lnTo>
                  <a:lnTo>
                    <a:pt x="2578" y="194"/>
                  </a:lnTo>
                  <a:lnTo>
                    <a:pt x="2668" y="243"/>
                  </a:lnTo>
                  <a:lnTo>
                    <a:pt x="2753" y="296"/>
                  </a:lnTo>
                  <a:lnTo>
                    <a:pt x="2836" y="354"/>
                  </a:lnTo>
                  <a:lnTo>
                    <a:pt x="2915" y="418"/>
                  </a:lnTo>
                  <a:lnTo>
                    <a:pt x="2990" y="485"/>
                  </a:lnTo>
                  <a:lnTo>
                    <a:pt x="3061" y="556"/>
                  </a:lnTo>
                  <a:lnTo>
                    <a:pt x="3129" y="630"/>
                  </a:lnTo>
                  <a:lnTo>
                    <a:pt x="3191" y="710"/>
                  </a:lnTo>
                  <a:lnTo>
                    <a:pt x="3250" y="792"/>
                  </a:lnTo>
                  <a:lnTo>
                    <a:pt x="3304" y="879"/>
                  </a:lnTo>
                  <a:lnTo>
                    <a:pt x="3352" y="967"/>
                  </a:lnTo>
                  <a:lnTo>
                    <a:pt x="3395" y="1060"/>
                  </a:lnTo>
                  <a:lnTo>
                    <a:pt x="3434" y="1154"/>
                  </a:lnTo>
                  <a:lnTo>
                    <a:pt x="3468" y="1252"/>
                  </a:lnTo>
                  <a:lnTo>
                    <a:pt x="3495" y="1352"/>
                  </a:lnTo>
                  <a:lnTo>
                    <a:pt x="3516" y="1454"/>
                  </a:lnTo>
                  <a:lnTo>
                    <a:pt x="3533" y="1558"/>
                  </a:lnTo>
                  <a:lnTo>
                    <a:pt x="3542" y="1664"/>
                  </a:lnTo>
                  <a:lnTo>
                    <a:pt x="3546" y="1772"/>
                  </a:lnTo>
                  <a:lnTo>
                    <a:pt x="3542" y="1880"/>
                  </a:lnTo>
                  <a:lnTo>
                    <a:pt x="3533" y="1987"/>
                  </a:lnTo>
                  <a:lnTo>
                    <a:pt x="3516" y="2091"/>
                  </a:lnTo>
                  <a:lnTo>
                    <a:pt x="3495" y="2193"/>
                  </a:lnTo>
                  <a:lnTo>
                    <a:pt x="3468" y="2293"/>
                  </a:lnTo>
                  <a:lnTo>
                    <a:pt x="3434" y="2390"/>
                  </a:lnTo>
                  <a:lnTo>
                    <a:pt x="3395" y="2485"/>
                  </a:lnTo>
                  <a:lnTo>
                    <a:pt x="3352" y="2578"/>
                  </a:lnTo>
                  <a:lnTo>
                    <a:pt x="3304" y="2666"/>
                  </a:lnTo>
                  <a:lnTo>
                    <a:pt x="3250" y="2752"/>
                  </a:lnTo>
                  <a:lnTo>
                    <a:pt x="3191" y="2834"/>
                  </a:lnTo>
                  <a:lnTo>
                    <a:pt x="3129" y="2913"/>
                  </a:lnTo>
                  <a:lnTo>
                    <a:pt x="3061" y="2989"/>
                  </a:lnTo>
                  <a:lnTo>
                    <a:pt x="2990" y="3060"/>
                  </a:lnTo>
                  <a:lnTo>
                    <a:pt x="2915" y="3127"/>
                  </a:lnTo>
                  <a:lnTo>
                    <a:pt x="2836" y="3189"/>
                  </a:lnTo>
                  <a:lnTo>
                    <a:pt x="2753" y="3248"/>
                  </a:lnTo>
                  <a:lnTo>
                    <a:pt x="2668" y="3302"/>
                  </a:lnTo>
                  <a:lnTo>
                    <a:pt x="2578" y="3350"/>
                  </a:lnTo>
                  <a:lnTo>
                    <a:pt x="2486" y="3394"/>
                  </a:lnTo>
                  <a:lnTo>
                    <a:pt x="2391" y="3433"/>
                  </a:lnTo>
                  <a:lnTo>
                    <a:pt x="2293" y="3466"/>
                  </a:lnTo>
                  <a:lnTo>
                    <a:pt x="2194" y="3494"/>
                  </a:lnTo>
                  <a:lnTo>
                    <a:pt x="2091" y="3515"/>
                  </a:lnTo>
                  <a:lnTo>
                    <a:pt x="1987" y="3530"/>
                  </a:lnTo>
                  <a:lnTo>
                    <a:pt x="1881" y="3540"/>
                  </a:lnTo>
                  <a:lnTo>
                    <a:pt x="1773" y="3543"/>
                  </a:lnTo>
                  <a:lnTo>
                    <a:pt x="1665" y="3540"/>
                  </a:lnTo>
                  <a:lnTo>
                    <a:pt x="1558" y="3530"/>
                  </a:lnTo>
                  <a:lnTo>
                    <a:pt x="1454" y="3515"/>
                  </a:lnTo>
                  <a:lnTo>
                    <a:pt x="1352" y="3494"/>
                  </a:lnTo>
                  <a:lnTo>
                    <a:pt x="1251" y="3466"/>
                  </a:lnTo>
                  <a:lnTo>
                    <a:pt x="1154" y="3433"/>
                  </a:lnTo>
                  <a:lnTo>
                    <a:pt x="1059" y="3394"/>
                  </a:lnTo>
                  <a:lnTo>
                    <a:pt x="967" y="3350"/>
                  </a:lnTo>
                  <a:lnTo>
                    <a:pt x="878" y="3302"/>
                  </a:lnTo>
                  <a:lnTo>
                    <a:pt x="791" y="3248"/>
                  </a:lnTo>
                  <a:lnTo>
                    <a:pt x="709" y="3189"/>
                  </a:lnTo>
                  <a:lnTo>
                    <a:pt x="631" y="3127"/>
                  </a:lnTo>
                  <a:lnTo>
                    <a:pt x="555" y="3060"/>
                  </a:lnTo>
                  <a:lnTo>
                    <a:pt x="484" y="2989"/>
                  </a:lnTo>
                  <a:lnTo>
                    <a:pt x="417" y="2913"/>
                  </a:lnTo>
                  <a:lnTo>
                    <a:pt x="354" y="2834"/>
                  </a:lnTo>
                  <a:lnTo>
                    <a:pt x="296" y="2752"/>
                  </a:lnTo>
                  <a:lnTo>
                    <a:pt x="242" y="2666"/>
                  </a:lnTo>
                  <a:lnTo>
                    <a:pt x="193" y="2578"/>
                  </a:lnTo>
                  <a:lnTo>
                    <a:pt x="149" y="2485"/>
                  </a:lnTo>
                  <a:lnTo>
                    <a:pt x="111" y="2390"/>
                  </a:lnTo>
                  <a:lnTo>
                    <a:pt x="78" y="2293"/>
                  </a:lnTo>
                  <a:lnTo>
                    <a:pt x="50" y="2193"/>
                  </a:lnTo>
                  <a:lnTo>
                    <a:pt x="28" y="2091"/>
                  </a:lnTo>
                  <a:lnTo>
                    <a:pt x="13" y="1987"/>
                  </a:lnTo>
                  <a:lnTo>
                    <a:pt x="3" y="1880"/>
                  </a:lnTo>
                  <a:lnTo>
                    <a:pt x="0" y="1772"/>
                  </a:lnTo>
                  <a:lnTo>
                    <a:pt x="3" y="1664"/>
                  </a:lnTo>
                  <a:lnTo>
                    <a:pt x="13" y="1558"/>
                  </a:lnTo>
                  <a:lnTo>
                    <a:pt x="28" y="1454"/>
                  </a:lnTo>
                  <a:lnTo>
                    <a:pt x="50" y="1352"/>
                  </a:lnTo>
                  <a:lnTo>
                    <a:pt x="78" y="1252"/>
                  </a:lnTo>
                  <a:lnTo>
                    <a:pt x="111" y="1154"/>
                  </a:lnTo>
                  <a:lnTo>
                    <a:pt x="149" y="1060"/>
                  </a:lnTo>
                  <a:lnTo>
                    <a:pt x="193" y="967"/>
                  </a:lnTo>
                  <a:lnTo>
                    <a:pt x="242" y="879"/>
                  </a:lnTo>
                  <a:lnTo>
                    <a:pt x="296" y="792"/>
                  </a:lnTo>
                  <a:lnTo>
                    <a:pt x="354" y="710"/>
                  </a:lnTo>
                  <a:lnTo>
                    <a:pt x="417" y="630"/>
                  </a:lnTo>
                  <a:lnTo>
                    <a:pt x="484" y="556"/>
                  </a:lnTo>
                  <a:lnTo>
                    <a:pt x="555" y="485"/>
                  </a:lnTo>
                  <a:lnTo>
                    <a:pt x="631" y="418"/>
                  </a:lnTo>
                  <a:lnTo>
                    <a:pt x="709" y="354"/>
                  </a:lnTo>
                  <a:lnTo>
                    <a:pt x="791" y="296"/>
                  </a:lnTo>
                  <a:lnTo>
                    <a:pt x="878" y="243"/>
                  </a:lnTo>
                  <a:lnTo>
                    <a:pt x="967" y="194"/>
                  </a:lnTo>
                  <a:lnTo>
                    <a:pt x="1059" y="150"/>
                  </a:lnTo>
                  <a:lnTo>
                    <a:pt x="1154" y="112"/>
                  </a:lnTo>
                  <a:lnTo>
                    <a:pt x="1251" y="78"/>
                  </a:lnTo>
                  <a:lnTo>
                    <a:pt x="1352" y="51"/>
                  </a:lnTo>
                  <a:lnTo>
                    <a:pt x="1454" y="30"/>
                  </a:lnTo>
                  <a:lnTo>
                    <a:pt x="1558" y="13"/>
                  </a:lnTo>
                  <a:lnTo>
                    <a:pt x="1665" y="4"/>
                  </a:lnTo>
                  <a:lnTo>
                    <a:pt x="17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 rtl="1"/>
              <a:endParaRPr lang="en-US" sz="2400">
                <a:solidFill>
                  <a:schemeClr val="bg1"/>
                </a:solidFill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A34966A-B43B-46F7-BA3E-ED03E42CC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0" y="1073456"/>
            <a:ext cx="5985883" cy="54958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EE15C6-3C23-45D6-AA99-A3831BCD5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6" y="1298988"/>
            <a:ext cx="5794897" cy="486218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88F8F19-26E2-408C-8122-BC8E7E905BCF}"/>
              </a:ext>
            </a:extLst>
          </p:cNvPr>
          <p:cNvGrpSpPr/>
          <p:nvPr/>
        </p:nvGrpSpPr>
        <p:grpSpPr>
          <a:xfrm>
            <a:off x="52672" y="74651"/>
            <a:ext cx="12039775" cy="660400"/>
            <a:chOff x="-621" y="2770632"/>
            <a:chExt cx="8498587" cy="495300"/>
          </a:xfrm>
        </p:grpSpPr>
        <p:sp>
          <p:nvSpPr>
            <p:cNvPr id="29" name="Flowchart: Card 28">
              <a:hlinkClick r:id="rId5" action="ppaction://hlinksldjump"/>
              <a:extLst>
                <a:ext uri="{FF2B5EF4-FFF2-40B4-BE49-F238E27FC236}">
                  <a16:creationId xmlns:a16="http://schemas.microsoft.com/office/drawing/2014/main" id="{C6B8DA1F-85B8-4A6C-9C06-69C8D7FEBF3F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30" name="Flowchart: Card 29">
              <a:hlinkClick r:id="" action="ppaction://noaction"/>
              <a:extLst>
                <a:ext uri="{FF2B5EF4-FFF2-40B4-BE49-F238E27FC236}">
                  <a16:creationId xmlns:a16="http://schemas.microsoft.com/office/drawing/2014/main" id="{ECCBF20C-7F0B-4B64-B681-AEB0D3D61DD8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35" name="Flowchart: Card 34">
              <a:hlinkClick r:id="" action="ppaction://noaction"/>
              <a:extLst>
                <a:ext uri="{FF2B5EF4-FFF2-40B4-BE49-F238E27FC236}">
                  <a16:creationId xmlns:a16="http://schemas.microsoft.com/office/drawing/2014/main" id="{87FECA19-477C-4228-866F-24E8C5109DBD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36" name="Flowchart: Card 35">
              <a:hlinkClick r:id="" action="ppaction://noaction"/>
              <a:extLst>
                <a:ext uri="{FF2B5EF4-FFF2-40B4-BE49-F238E27FC236}">
                  <a16:creationId xmlns:a16="http://schemas.microsoft.com/office/drawing/2014/main" id="{40EA5156-30F1-469F-BB57-AE11F2664628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37" name="Flowchart: Card 36">
              <a:hlinkClick r:id="rId6" action="ppaction://hlinksldjump"/>
              <a:extLst>
                <a:ext uri="{FF2B5EF4-FFF2-40B4-BE49-F238E27FC236}">
                  <a16:creationId xmlns:a16="http://schemas.microsoft.com/office/drawing/2014/main" id="{A3B4F4AD-1089-4EB5-9DF2-34D2B55AE389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38" name="Flowchart: Card 37">
              <a:hlinkClick r:id="" action="ppaction://noaction"/>
              <a:extLst>
                <a:ext uri="{FF2B5EF4-FFF2-40B4-BE49-F238E27FC236}">
                  <a16:creationId xmlns:a16="http://schemas.microsoft.com/office/drawing/2014/main" id="{867009D8-1E78-4125-846D-32A48EEB91E7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39" name="Flowchart: Card 38">
              <a:hlinkClick r:id="" action="ppaction://noaction"/>
              <a:extLst>
                <a:ext uri="{FF2B5EF4-FFF2-40B4-BE49-F238E27FC236}">
                  <a16:creationId xmlns:a16="http://schemas.microsoft.com/office/drawing/2014/main" id="{16657D47-F2D9-4338-8026-383AC1374CD1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93AECB16-2422-4223-A4D0-E1AE0541F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7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14000" decel="8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accel="14000" decel="8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accel="14000" decel="8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accel="14000" decel="8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99556" y="6482846"/>
            <a:ext cx="10367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 improving the room reservation option site flow , there is a potential increase in conversion by 58%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9DC57D-4715-46AC-BD84-5FDB7724AAA3}"/>
              </a:ext>
            </a:extLst>
          </p:cNvPr>
          <p:cNvGrpSpPr/>
          <p:nvPr/>
        </p:nvGrpSpPr>
        <p:grpSpPr>
          <a:xfrm>
            <a:off x="52672" y="92236"/>
            <a:ext cx="12039775" cy="660400"/>
            <a:chOff x="-621" y="2770632"/>
            <a:chExt cx="8498587" cy="495300"/>
          </a:xfrm>
        </p:grpSpPr>
        <p:sp>
          <p:nvSpPr>
            <p:cNvPr id="19" name="Flowchart: Card 18">
              <a:hlinkClick r:id="rId2" action="ppaction://hlinksldjump"/>
              <a:extLst>
                <a:ext uri="{FF2B5EF4-FFF2-40B4-BE49-F238E27FC236}">
                  <a16:creationId xmlns:a16="http://schemas.microsoft.com/office/drawing/2014/main" id="{74404A08-0EAE-4545-A68F-DF0E65A234F4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20" name="Flowchart: Card 19">
              <a:hlinkClick r:id="" action="ppaction://noaction"/>
              <a:extLst>
                <a:ext uri="{FF2B5EF4-FFF2-40B4-BE49-F238E27FC236}">
                  <a16:creationId xmlns:a16="http://schemas.microsoft.com/office/drawing/2014/main" id="{673725AE-3AFF-40BF-9D8F-23EA206A885B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21" name="Flowchart: Card 20">
              <a:hlinkClick r:id="" action="ppaction://noaction"/>
              <a:extLst>
                <a:ext uri="{FF2B5EF4-FFF2-40B4-BE49-F238E27FC236}">
                  <a16:creationId xmlns:a16="http://schemas.microsoft.com/office/drawing/2014/main" id="{D15352E4-FACE-4681-9070-3FD30E1139AE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22" name="Flowchart: Card 21">
              <a:hlinkClick r:id="" action="ppaction://noaction"/>
              <a:extLst>
                <a:ext uri="{FF2B5EF4-FFF2-40B4-BE49-F238E27FC236}">
                  <a16:creationId xmlns:a16="http://schemas.microsoft.com/office/drawing/2014/main" id="{1879BD3D-8ABF-4470-BC86-9BF4AD5B3165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23" name="Flowchart: Card 22">
              <a:hlinkClick r:id="rId3" action="ppaction://hlinksldjump"/>
              <a:extLst>
                <a:ext uri="{FF2B5EF4-FFF2-40B4-BE49-F238E27FC236}">
                  <a16:creationId xmlns:a16="http://schemas.microsoft.com/office/drawing/2014/main" id="{D4264166-9AAB-4494-8047-8AE8C0A85649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24" name="Flowchart: Card 23">
              <a:hlinkClick r:id="" action="ppaction://noaction"/>
              <a:extLst>
                <a:ext uri="{FF2B5EF4-FFF2-40B4-BE49-F238E27FC236}">
                  <a16:creationId xmlns:a16="http://schemas.microsoft.com/office/drawing/2014/main" id="{FCFCBDF2-C4A1-4990-A316-F459D16AE0EB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25" name="Flowchart: Card 24">
              <a:hlinkClick r:id="" action="ppaction://noaction"/>
              <a:extLst>
                <a:ext uri="{FF2B5EF4-FFF2-40B4-BE49-F238E27FC236}">
                  <a16:creationId xmlns:a16="http://schemas.microsoft.com/office/drawing/2014/main" id="{FD205AC0-80F6-4A00-9B4E-84B0363E2280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B669FFB-CB0A-42A3-A049-7C5FFD0B9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357" y="835268"/>
            <a:ext cx="9221907" cy="5930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BAF21-CB87-4DBD-B5FC-BFF2538EE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8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B335655-9B11-46D7-B46D-7E4EC7B683D6}"/>
              </a:ext>
            </a:extLst>
          </p:cNvPr>
          <p:cNvGrpSpPr/>
          <p:nvPr/>
        </p:nvGrpSpPr>
        <p:grpSpPr>
          <a:xfrm>
            <a:off x="52672" y="92236"/>
            <a:ext cx="12039775" cy="660400"/>
            <a:chOff x="-621" y="2770632"/>
            <a:chExt cx="8498587" cy="495300"/>
          </a:xfrm>
        </p:grpSpPr>
        <p:sp>
          <p:nvSpPr>
            <p:cNvPr id="15" name="Flowchart: Card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456DD29F-6B8A-4438-BCB6-6CB496AEB8B0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16" name="Flowchart: Card 15">
              <a:hlinkClick r:id="" action="ppaction://noaction"/>
              <a:extLst>
                <a:ext uri="{FF2B5EF4-FFF2-40B4-BE49-F238E27FC236}">
                  <a16:creationId xmlns:a16="http://schemas.microsoft.com/office/drawing/2014/main" id="{5D84A74B-B346-4383-B688-A8A21B5B9CD2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17" name="Flowchart: Card 16">
              <a:hlinkClick r:id="" action="ppaction://noaction"/>
              <a:extLst>
                <a:ext uri="{FF2B5EF4-FFF2-40B4-BE49-F238E27FC236}">
                  <a16:creationId xmlns:a16="http://schemas.microsoft.com/office/drawing/2014/main" id="{1C677CEB-B924-4D7F-8B51-1460CDE7A386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18" name="Flowchart: Card 17">
              <a:hlinkClick r:id="" action="ppaction://noaction"/>
              <a:extLst>
                <a:ext uri="{FF2B5EF4-FFF2-40B4-BE49-F238E27FC236}">
                  <a16:creationId xmlns:a16="http://schemas.microsoft.com/office/drawing/2014/main" id="{16BBBB76-2545-471D-BFC2-52B57725356D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19" name="Flowchart: Card 18">
              <a:hlinkClick r:id="rId4" action="ppaction://hlinksldjump"/>
              <a:extLst>
                <a:ext uri="{FF2B5EF4-FFF2-40B4-BE49-F238E27FC236}">
                  <a16:creationId xmlns:a16="http://schemas.microsoft.com/office/drawing/2014/main" id="{7EE80BF9-C350-4F6A-A6A7-D740B26E22D1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20" name="Flowchart: Card 19">
              <a:hlinkClick r:id="" action="ppaction://noaction"/>
              <a:extLst>
                <a:ext uri="{FF2B5EF4-FFF2-40B4-BE49-F238E27FC236}">
                  <a16:creationId xmlns:a16="http://schemas.microsoft.com/office/drawing/2014/main" id="{B06F2BFD-68F7-4CD7-AD57-33F76BF07D11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22" name="Flowchart: Card 21">
              <a:hlinkClick r:id="" action="ppaction://noaction"/>
              <a:extLst>
                <a:ext uri="{FF2B5EF4-FFF2-40B4-BE49-F238E27FC236}">
                  <a16:creationId xmlns:a16="http://schemas.microsoft.com/office/drawing/2014/main" id="{A5D82BCC-263D-4251-B6A3-00A1ADD058E2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2" name="Chart 11">
                <a:extLst>
                  <a:ext uri="{FF2B5EF4-FFF2-40B4-BE49-F238E27FC236}">
                    <a16:creationId xmlns:a16="http://schemas.microsoft.com/office/drawing/2014/main" id="{D0568B01-6911-46FD-B962-E268830A09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76045547"/>
                  </p:ext>
                </p:extLst>
              </p:nvPr>
            </p:nvGraphicFramePr>
            <p:xfrm>
              <a:off x="-903056" y="826851"/>
              <a:ext cx="9562288" cy="583659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2" name="Chart 11">
                <a:extLst>
                  <a:ext uri="{FF2B5EF4-FFF2-40B4-BE49-F238E27FC236}">
                    <a16:creationId xmlns:a16="http://schemas.microsoft.com/office/drawing/2014/main" id="{D0568B01-6911-46FD-B962-E268830A09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03056" y="826851"/>
                <a:ext cx="9562288" cy="5836596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69E3B8-DD32-433C-B43F-ED89BB5302BB}"/>
              </a:ext>
            </a:extLst>
          </p:cNvPr>
          <p:cNvSpPr/>
          <p:nvPr/>
        </p:nvSpPr>
        <p:spPr>
          <a:xfrm>
            <a:off x="7412477" y="1741650"/>
            <a:ext cx="42801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type of people buy </a:t>
            </a:r>
          </a:p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Tide vs All Liquid </a:t>
            </a:r>
          </a:p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Detergent? 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ED6606-6AC6-4B95-B53E-5EF72A8853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107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B335655-9B11-46D7-B46D-7E4EC7B683D6}"/>
              </a:ext>
            </a:extLst>
          </p:cNvPr>
          <p:cNvGrpSpPr/>
          <p:nvPr/>
        </p:nvGrpSpPr>
        <p:grpSpPr>
          <a:xfrm>
            <a:off x="52672" y="92236"/>
            <a:ext cx="12039775" cy="660400"/>
            <a:chOff x="-621" y="2770632"/>
            <a:chExt cx="8498587" cy="495300"/>
          </a:xfrm>
        </p:grpSpPr>
        <p:sp>
          <p:nvSpPr>
            <p:cNvPr id="15" name="Flowchart: Card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456DD29F-6B8A-4438-BCB6-6CB496AEB8B0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16" name="Flowchart: Card 15">
              <a:hlinkClick r:id="" action="ppaction://noaction"/>
              <a:extLst>
                <a:ext uri="{FF2B5EF4-FFF2-40B4-BE49-F238E27FC236}">
                  <a16:creationId xmlns:a16="http://schemas.microsoft.com/office/drawing/2014/main" id="{5D84A74B-B346-4383-B688-A8A21B5B9CD2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17" name="Flowchart: Card 16">
              <a:hlinkClick r:id="" action="ppaction://noaction"/>
              <a:extLst>
                <a:ext uri="{FF2B5EF4-FFF2-40B4-BE49-F238E27FC236}">
                  <a16:creationId xmlns:a16="http://schemas.microsoft.com/office/drawing/2014/main" id="{1C677CEB-B924-4D7F-8B51-1460CDE7A386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18" name="Flowchart: Card 17">
              <a:hlinkClick r:id="" action="ppaction://noaction"/>
              <a:extLst>
                <a:ext uri="{FF2B5EF4-FFF2-40B4-BE49-F238E27FC236}">
                  <a16:creationId xmlns:a16="http://schemas.microsoft.com/office/drawing/2014/main" id="{16BBBB76-2545-471D-BFC2-52B57725356D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19" name="Flowchart: Card 18">
              <a:hlinkClick r:id="rId4" action="ppaction://hlinksldjump"/>
              <a:extLst>
                <a:ext uri="{FF2B5EF4-FFF2-40B4-BE49-F238E27FC236}">
                  <a16:creationId xmlns:a16="http://schemas.microsoft.com/office/drawing/2014/main" id="{7EE80BF9-C350-4F6A-A6A7-D740B26E22D1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20" name="Flowchart: Card 19">
              <a:hlinkClick r:id="" action="ppaction://noaction"/>
              <a:extLst>
                <a:ext uri="{FF2B5EF4-FFF2-40B4-BE49-F238E27FC236}">
                  <a16:creationId xmlns:a16="http://schemas.microsoft.com/office/drawing/2014/main" id="{B06F2BFD-68F7-4CD7-AD57-33F76BF07D11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22" name="Flowchart: Card 21">
              <a:hlinkClick r:id="" action="ppaction://noaction"/>
              <a:extLst>
                <a:ext uri="{FF2B5EF4-FFF2-40B4-BE49-F238E27FC236}">
                  <a16:creationId xmlns:a16="http://schemas.microsoft.com/office/drawing/2014/main" id="{A5D82BCC-263D-4251-B6A3-00A1ADD058E2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2569529-8973-4E35-ADF4-0D32E5E4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2" y="856034"/>
            <a:ext cx="12039775" cy="59097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CC354A-BEC6-4892-9861-EEB794C8B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346" y="1194082"/>
            <a:ext cx="5794897" cy="4862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1BF733-469F-4DAB-B3AC-CC333E43A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5522" y="1194083"/>
            <a:ext cx="5603132" cy="48621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B6AEB9-CDC4-4C8D-B6EC-DB573FB0A06B}"/>
              </a:ext>
            </a:extLst>
          </p:cNvPr>
          <p:cNvSpPr/>
          <p:nvPr/>
        </p:nvSpPr>
        <p:spPr>
          <a:xfrm>
            <a:off x="99549" y="2400300"/>
            <a:ext cx="867605" cy="826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Opportunist</a:t>
            </a:r>
          </a:p>
          <a:p>
            <a:pPr algn="ctr"/>
            <a:r>
              <a:rPr lang="en-US" sz="1050" b="1" dirty="0"/>
              <a:t>Customers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216C04-E138-4B50-89CD-0A8FB47B6CEC}"/>
              </a:ext>
            </a:extLst>
          </p:cNvPr>
          <p:cNvSpPr/>
          <p:nvPr/>
        </p:nvSpPr>
        <p:spPr>
          <a:xfrm>
            <a:off x="99549" y="3273102"/>
            <a:ext cx="867601" cy="826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Bulk</a:t>
            </a:r>
          </a:p>
          <a:p>
            <a:pPr algn="ctr"/>
            <a:r>
              <a:rPr lang="en-US" sz="1100" b="1" dirty="0"/>
              <a:t>Customers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4EE63A-8FC1-4323-9D7A-CE9A20122833}"/>
              </a:ext>
            </a:extLst>
          </p:cNvPr>
          <p:cNvSpPr/>
          <p:nvPr/>
        </p:nvSpPr>
        <p:spPr>
          <a:xfrm>
            <a:off x="99551" y="4145904"/>
            <a:ext cx="867601" cy="826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Core Customers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60EA44-C8BF-498B-9457-3D7AE03CC53C}"/>
              </a:ext>
            </a:extLst>
          </p:cNvPr>
          <p:cNvSpPr/>
          <p:nvPr/>
        </p:nvSpPr>
        <p:spPr>
          <a:xfrm>
            <a:off x="99550" y="5038654"/>
            <a:ext cx="867601" cy="826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Marginal Customers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9332B9-9D50-4A54-B9A3-5EEC9763AFF4}"/>
              </a:ext>
            </a:extLst>
          </p:cNvPr>
          <p:cNvSpPr/>
          <p:nvPr/>
        </p:nvSpPr>
        <p:spPr>
          <a:xfrm>
            <a:off x="6019700" y="2412023"/>
            <a:ext cx="867601" cy="8264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Core Customers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126161-3CC6-4BF5-9FB7-A7B313379332}"/>
              </a:ext>
            </a:extLst>
          </p:cNvPr>
          <p:cNvSpPr/>
          <p:nvPr/>
        </p:nvSpPr>
        <p:spPr>
          <a:xfrm>
            <a:off x="6019696" y="3284825"/>
            <a:ext cx="867601" cy="8264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Marginal Customers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B6A5E0-C9FE-4A77-A654-F087FE64ECC4}"/>
              </a:ext>
            </a:extLst>
          </p:cNvPr>
          <p:cNvSpPr/>
          <p:nvPr/>
        </p:nvSpPr>
        <p:spPr>
          <a:xfrm>
            <a:off x="6019698" y="4157627"/>
            <a:ext cx="867601" cy="8264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Bulk Customers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C1E303-F0E9-474D-91B0-45BAC951241E}"/>
              </a:ext>
            </a:extLst>
          </p:cNvPr>
          <p:cNvSpPr/>
          <p:nvPr/>
        </p:nvSpPr>
        <p:spPr>
          <a:xfrm>
            <a:off x="6019697" y="5050377"/>
            <a:ext cx="867601" cy="8264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Opportunist</a:t>
            </a:r>
          </a:p>
          <a:p>
            <a:pPr algn="ctr"/>
            <a:r>
              <a:rPr lang="en-US" sz="1050" b="1" dirty="0"/>
              <a:t>Customers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06F116F-20ED-4ABA-B58B-DB1237E1C0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0" y="6058535"/>
            <a:ext cx="8572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057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00D23-8316-47D2-AF84-98CAD47C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947" y="2567353"/>
            <a:ext cx="8054113" cy="39572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DF6D41F-843D-4228-8300-A6764CB823C7}"/>
              </a:ext>
            </a:extLst>
          </p:cNvPr>
          <p:cNvGrpSpPr/>
          <p:nvPr/>
        </p:nvGrpSpPr>
        <p:grpSpPr>
          <a:xfrm>
            <a:off x="52672" y="92236"/>
            <a:ext cx="12039775" cy="660400"/>
            <a:chOff x="-621" y="2770632"/>
            <a:chExt cx="8498587" cy="495300"/>
          </a:xfrm>
        </p:grpSpPr>
        <p:sp>
          <p:nvSpPr>
            <p:cNvPr id="6" name="Flowchart: Card 5">
              <a:hlinkClick r:id="rId3" action="ppaction://hlinksldjump"/>
              <a:extLst>
                <a:ext uri="{FF2B5EF4-FFF2-40B4-BE49-F238E27FC236}">
                  <a16:creationId xmlns:a16="http://schemas.microsoft.com/office/drawing/2014/main" id="{3E50AE88-128E-4F68-9855-E22E6C7EF432}"/>
                </a:ext>
              </a:extLst>
            </p:cNvPr>
            <p:cNvSpPr/>
            <p:nvPr/>
          </p:nvSpPr>
          <p:spPr>
            <a:xfrm flipH="1">
              <a:off x="12078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Customer</a:t>
              </a:r>
            </a:p>
          </p:txBody>
        </p:sp>
        <p:sp>
          <p:nvSpPr>
            <p:cNvPr id="7" name="Flowchart: Card 6">
              <a:hlinkClick r:id="" action="ppaction://noaction"/>
              <a:extLst>
                <a:ext uri="{FF2B5EF4-FFF2-40B4-BE49-F238E27FC236}">
                  <a16:creationId xmlns:a16="http://schemas.microsoft.com/office/drawing/2014/main" id="{79E53EDB-F445-4D01-ACD5-E7DA40152734}"/>
                </a:ext>
              </a:extLst>
            </p:cNvPr>
            <p:cNvSpPr/>
            <p:nvPr/>
          </p:nvSpPr>
          <p:spPr>
            <a:xfrm flipH="1">
              <a:off x="3644430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How Long Customer Stays?</a:t>
              </a:r>
            </a:p>
          </p:txBody>
        </p:sp>
        <p:sp>
          <p:nvSpPr>
            <p:cNvPr id="8" name="Flowchart: Card 7">
              <a:hlinkClick r:id="" action="ppaction://noaction"/>
              <a:extLst>
                <a:ext uri="{FF2B5EF4-FFF2-40B4-BE49-F238E27FC236}">
                  <a16:creationId xmlns:a16="http://schemas.microsoft.com/office/drawing/2014/main" id="{EFD417A1-E851-47DB-9C58-43FA83E8D1D9}"/>
                </a:ext>
              </a:extLst>
            </p:cNvPr>
            <p:cNvSpPr/>
            <p:nvPr/>
          </p:nvSpPr>
          <p:spPr>
            <a:xfrm flipH="1">
              <a:off x="2424539" y="2770632"/>
              <a:ext cx="1188720" cy="495300"/>
            </a:xfrm>
            <a:prstGeom prst="flowChartPunchedCard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Know Your Enemy</a:t>
              </a:r>
            </a:p>
          </p:txBody>
        </p:sp>
        <p:sp>
          <p:nvSpPr>
            <p:cNvPr id="9" name="Flowchart: Card 8">
              <a:hlinkClick r:id="" action="ppaction://noaction"/>
              <a:extLst>
                <a:ext uri="{FF2B5EF4-FFF2-40B4-BE49-F238E27FC236}">
                  <a16:creationId xmlns:a16="http://schemas.microsoft.com/office/drawing/2014/main" id="{2DBDBDFF-B4BF-480D-8C35-B96D0F0DE457}"/>
                </a:ext>
              </a:extLst>
            </p:cNvPr>
            <p:cNvSpPr/>
            <p:nvPr/>
          </p:nvSpPr>
          <p:spPr>
            <a:xfrm flipH="1">
              <a:off x="6080784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Overall Learning</a:t>
              </a:r>
            </a:p>
          </p:txBody>
        </p:sp>
        <p:sp>
          <p:nvSpPr>
            <p:cNvPr id="10" name="Flowchart: Card 9">
              <a:hlinkClick r:id="rId4" action="ppaction://hlinksldjump"/>
              <a:extLst>
                <a:ext uri="{FF2B5EF4-FFF2-40B4-BE49-F238E27FC236}">
                  <a16:creationId xmlns:a16="http://schemas.microsoft.com/office/drawing/2014/main" id="{6D95FD9D-8097-482B-B7BE-2FB6B8AC7457}"/>
                </a:ext>
              </a:extLst>
            </p:cNvPr>
            <p:cNvSpPr/>
            <p:nvPr/>
          </p:nvSpPr>
          <p:spPr>
            <a:xfrm flipH="1">
              <a:off x="-62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/>
                  </a:solidFill>
                  <a:latin typeface="Arial"/>
                </a:rPr>
                <a:t>General Overview</a:t>
              </a:r>
            </a:p>
          </p:txBody>
        </p:sp>
        <p:sp>
          <p:nvSpPr>
            <p:cNvPr id="11" name="Flowchart: Card 10">
              <a:hlinkClick r:id="" action="ppaction://noaction"/>
              <a:extLst>
                <a:ext uri="{FF2B5EF4-FFF2-40B4-BE49-F238E27FC236}">
                  <a16:creationId xmlns:a16="http://schemas.microsoft.com/office/drawing/2014/main" id="{F75F97F1-822B-4D94-87B0-2092059154E3}"/>
                </a:ext>
              </a:extLst>
            </p:cNvPr>
            <p:cNvSpPr/>
            <p:nvPr/>
          </p:nvSpPr>
          <p:spPr>
            <a:xfrm flipH="1">
              <a:off x="7309246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Thank You	</a:t>
              </a:r>
            </a:p>
          </p:txBody>
        </p:sp>
        <p:sp>
          <p:nvSpPr>
            <p:cNvPr id="12" name="Flowchart: Card 11">
              <a:hlinkClick r:id="" action="ppaction://noaction"/>
              <a:extLst>
                <a:ext uri="{FF2B5EF4-FFF2-40B4-BE49-F238E27FC236}">
                  <a16:creationId xmlns:a16="http://schemas.microsoft.com/office/drawing/2014/main" id="{D9E9794C-4721-47C7-B455-ABCC3B48B2D4}"/>
                </a:ext>
              </a:extLst>
            </p:cNvPr>
            <p:cNvSpPr/>
            <p:nvPr/>
          </p:nvSpPr>
          <p:spPr>
            <a:xfrm flipH="1">
              <a:off x="4856961" y="2770632"/>
              <a:ext cx="1188720" cy="495300"/>
            </a:xfrm>
            <a:prstGeom prst="flowChartPunchedCard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25400" dir="18900000" algn="b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121917" tIns="60959" rIns="121917" bIns="60959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Arial"/>
                </a:rPr>
                <a:t>What Stores to Increase Prices?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7C1DCAC-813C-4ED2-ABD2-C9A0B2D4F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0" y="6048375"/>
            <a:ext cx="857250" cy="809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0FB051-A636-4B7F-A226-759E89269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685" y="921599"/>
            <a:ext cx="4572396" cy="2743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44326E-ACE3-418B-A45C-417C6B7A1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48074" y="791053"/>
            <a:ext cx="4572396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10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</TotalTime>
  <Words>1059</Words>
  <Application>Microsoft Office PowerPoint</Application>
  <PresentationFormat>Widescreen</PresentationFormat>
  <Paragraphs>252</Paragraphs>
  <Slides>18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Roboto (Body)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FedEx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 ARORA</dc:creator>
  <cp:lastModifiedBy>Arora, Pooja</cp:lastModifiedBy>
  <cp:revision>124</cp:revision>
  <dcterms:created xsi:type="dcterms:W3CDTF">2018-07-25T21:27:47Z</dcterms:created>
  <dcterms:modified xsi:type="dcterms:W3CDTF">2018-12-04T21:30:16Z</dcterms:modified>
</cp:coreProperties>
</file>